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aleway"/>
      <p:regular r:id="rId31"/>
      <p:bold r:id="rId32"/>
      <p:italic r:id="rId33"/>
      <p:boldItalic r:id="rId34"/>
    </p:embeddedFont>
    <p:embeddedFont>
      <p:font typeface="Roboto"/>
      <p:regular r:id="rId35"/>
      <p:bold r:id="rId36"/>
      <p:italic r:id="rId37"/>
      <p:boldItalic r:id="rId38"/>
    </p:embeddedFont>
    <p:embeddedFont>
      <p:font typeface="Lato"/>
      <p:regular r:id="rId39"/>
      <p:bold r:id="rId40"/>
      <p:italic r:id="rId41"/>
      <p:boldItalic r:id="rId42"/>
    </p:embeddedFont>
    <p:embeddedFont>
      <p:font typeface="Roboto Mon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7" roundtripDataSignature="AMtx7mhjHNMAZtRS9anHsXYPXL6FrVHe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44" Type="http://schemas.openxmlformats.org/officeDocument/2006/relationships/font" Target="fonts/RobotoMono-bold.fntdata"/><Relationship Id="rId21" Type="http://schemas.openxmlformats.org/officeDocument/2006/relationships/slide" Target="slides/slide16.xml"/><Relationship Id="rId43" Type="http://schemas.openxmlformats.org/officeDocument/2006/relationships/font" Target="fonts/RobotoMono-regular.fntdata"/><Relationship Id="rId24" Type="http://schemas.openxmlformats.org/officeDocument/2006/relationships/slide" Target="slides/slide19.xml"/><Relationship Id="rId46" Type="http://schemas.openxmlformats.org/officeDocument/2006/relationships/font" Target="fonts/RobotoMono-boldItalic.fntdata"/><Relationship Id="rId23" Type="http://schemas.openxmlformats.org/officeDocument/2006/relationships/slide" Target="slides/slide18.xml"/><Relationship Id="rId45" Type="http://schemas.openxmlformats.org/officeDocument/2006/relationships/font" Target="fonts/RobotoMon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aleway-italic.fntdata"/><Relationship Id="rId10" Type="http://schemas.openxmlformats.org/officeDocument/2006/relationships/slide" Target="slides/slide5.xml"/><Relationship Id="rId32" Type="http://schemas.openxmlformats.org/officeDocument/2006/relationships/font" Target="fonts/Raleway-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Raleway-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ce6e44aaf_0_6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33ce6e44aaf_0_6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3ce6e44aaf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33ce6e44aaf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ce6e44aaf_0_7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33ce6e44aaf_0_7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b01ff4a75_0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35b01ff4a75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ce6e44aaf_0_7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33ce6e44aaf_0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5b01ff4a75_0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35b01ff4a75_0_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ce6e44aaf_0_7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33ce6e44aaf_0_7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ce6e44aaf_0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33ce6e44aaf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3ce6e44aaf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33ce6e44aaf_0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3ce6e44aaf_0_8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g33ce6e44aaf_0_8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5b01ff4a75_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35b01ff4a75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ce6e44aaf_0_5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33ce6e44aaf_0_5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3ce6e44aaf_0_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33ce6e44aaf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3ce6e44aaf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33ce6e44aaf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3ce6e44aaf_0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33ce6e44aaf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3ce6e44aaf_0_1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33ce6e44aaf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15"/>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15"/>
          <p:cNvGrpSpPr/>
          <p:nvPr/>
        </p:nvGrpSpPr>
        <p:grpSpPr>
          <a:xfrm>
            <a:off x="830392" y="1191256"/>
            <a:ext cx="745763" cy="45826"/>
            <a:chOff x="4580561" y="2589004"/>
            <a:chExt cx="1064464" cy="25200"/>
          </a:xfrm>
        </p:grpSpPr>
        <p:sp>
          <p:nvSpPr>
            <p:cNvPr id="12" name="Google Shape;12;p1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15"/>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15"/>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24"/>
          <p:cNvGrpSpPr/>
          <p:nvPr/>
        </p:nvGrpSpPr>
        <p:grpSpPr>
          <a:xfrm>
            <a:off x="830392" y="4169130"/>
            <a:ext cx="745763" cy="45826"/>
            <a:chOff x="4580561" y="2589004"/>
            <a:chExt cx="1064464" cy="25200"/>
          </a:xfrm>
        </p:grpSpPr>
        <p:sp>
          <p:nvSpPr>
            <p:cNvPr id="75" name="Google Shape;75;p2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24"/>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24"/>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16"/>
          <p:cNvGrpSpPr/>
          <p:nvPr/>
        </p:nvGrpSpPr>
        <p:grpSpPr>
          <a:xfrm>
            <a:off x="830392" y="1191256"/>
            <a:ext cx="745763" cy="45826"/>
            <a:chOff x="4580561" y="2589004"/>
            <a:chExt cx="1064464" cy="25200"/>
          </a:xfrm>
        </p:grpSpPr>
        <p:sp>
          <p:nvSpPr>
            <p:cNvPr id="20" name="Google Shape;20;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1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17"/>
          <p:cNvGrpSpPr/>
          <p:nvPr/>
        </p:nvGrpSpPr>
        <p:grpSpPr>
          <a:xfrm>
            <a:off x="830392" y="1191256"/>
            <a:ext cx="745763" cy="45826"/>
            <a:chOff x="4580561" y="2589004"/>
            <a:chExt cx="1064464" cy="25200"/>
          </a:xfrm>
        </p:grpSpPr>
        <p:sp>
          <p:nvSpPr>
            <p:cNvPr id="27" name="Google Shape;27;p1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7"/>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1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18"/>
          <p:cNvGrpSpPr/>
          <p:nvPr/>
        </p:nvGrpSpPr>
        <p:grpSpPr>
          <a:xfrm>
            <a:off x="830392" y="1191256"/>
            <a:ext cx="745763" cy="45826"/>
            <a:chOff x="4580561" y="2589004"/>
            <a:chExt cx="1064464" cy="25200"/>
          </a:xfrm>
        </p:grpSpPr>
        <p:sp>
          <p:nvSpPr>
            <p:cNvPr id="34" name="Google Shape;34;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18"/>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18"/>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18"/>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19"/>
          <p:cNvGrpSpPr/>
          <p:nvPr/>
        </p:nvGrpSpPr>
        <p:grpSpPr>
          <a:xfrm>
            <a:off x="830392" y="1191256"/>
            <a:ext cx="745763" cy="45826"/>
            <a:chOff x="4580561" y="2589004"/>
            <a:chExt cx="1064464" cy="25200"/>
          </a:xfrm>
        </p:grpSpPr>
        <p:sp>
          <p:nvSpPr>
            <p:cNvPr id="43" name="Google Shape;43;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19"/>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20"/>
          <p:cNvGrpSpPr/>
          <p:nvPr/>
        </p:nvGrpSpPr>
        <p:grpSpPr>
          <a:xfrm>
            <a:off x="830392" y="1191256"/>
            <a:ext cx="745763" cy="45826"/>
            <a:chOff x="4580561" y="2589004"/>
            <a:chExt cx="1064464" cy="25200"/>
          </a:xfrm>
        </p:grpSpPr>
        <p:sp>
          <p:nvSpPr>
            <p:cNvPr id="50" name="Google Shape;50;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20"/>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20"/>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21"/>
          <p:cNvGrpSpPr/>
          <p:nvPr/>
        </p:nvGrpSpPr>
        <p:grpSpPr>
          <a:xfrm>
            <a:off x="830392" y="4169130"/>
            <a:ext cx="745763" cy="45826"/>
            <a:chOff x="4580561" y="2589004"/>
            <a:chExt cx="1064464" cy="25200"/>
          </a:xfrm>
        </p:grpSpPr>
        <p:sp>
          <p:nvSpPr>
            <p:cNvPr id="57" name="Google Shape;57;p2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21"/>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2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22"/>
          <p:cNvGrpSpPr/>
          <p:nvPr/>
        </p:nvGrpSpPr>
        <p:grpSpPr>
          <a:xfrm>
            <a:off x="830392" y="1191256"/>
            <a:ext cx="745763" cy="45826"/>
            <a:chOff x="4580561" y="2589004"/>
            <a:chExt cx="1064464" cy="25200"/>
          </a:xfrm>
        </p:grpSpPr>
        <p:sp>
          <p:nvSpPr>
            <p:cNvPr id="64" name="Google Shape;64;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22"/>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22"/>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22"/>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23"/>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31.png"/><Relationship Id="rId6"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7950" y="1403975"/>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a:t>Visual Decoding from EEG</a:t>
            </a:r>
            <a:endParaRPr/>
          </a:p>
        </p:txBody>
      </p:sp>
      <p:sp>
        <p:nvSpPr>
          <p:cNvPr id="87" name="Google Shape;87;p1"/>
          <p:cNvSpPr txBox="1"/>
          <p:nvPr>
            <p:ph idx="1" type="subTitle"/>
          </p:nvPr>
        </p:nvSpPr>
        <p:spPr>
          <a:xfrm>
            <a:off x="727950" y="3068675"/>
            <a:ext cx="7688100" cy="17697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lnSpc>
                <a:spcPct val="100000"/>
              </a:lnSpc>
              <a:spcBef>
                <a:spcPts val="0"/>
              </a:spcBef>
              <a:spcAft>
                <a:spcPts val="0"/>
              </a:spcAft>
              <a:buSzPct val="28709"/>
              <a:buNone/>
            </a:pPr>
            <a:r>
              <a:rPr b="1" lang="en" sz="6025"/>
              <a:t>By:</a:t>
            </a:r>
            <a:endParaRPr sz="6025"/>
          </a:p>
          <a:p>
            <a:pPr indent="0" lvl="0" marL="0" rtl="0" algn="l">
              <a:lnSpc>
                <a:spcPct val="100000"/>
              </a:lnSpc>
              <a:spcBef>
                <a:spcPts val="0"/>
              </a:spcBef>
              <a:spcAft>
                <a:spcPts val="0"/>
              </a:spcAft>
              <a:buSzPct val="26922"/>
              <a:buNone/>
            </a:pPr>
            <a:r>
              <a:rPr b="1" i="1" lang="en" sz="6425"/>
              <a:t>Group-43</a:t>
            </a:r>
            <a:endParaRPr b="1" i="1" sz="6425"/>
          </a:p>
          <a:p>
            <a:pPr indent="0" lvl="0" marL="0" rtl="0" algn="l">
              <a:lnSpc>
                <a:spcPct val="100000"/>
              </a:lnSpc>
              <a:spcBef>
                <a:spcPts val="0"/>
              </a:spcBef>
              <a:spcAft>
                <a:spcPts val="0"/>
              </a:spcAft>
              <a:buSzPct val="28709"/>
              <a:buNone/>
            </a:pPr>
            <a:r>
              <a:rPr i="1" lang="en" sz="6025"/>
              <a:t>– Atharv Kumar (B21038)</a:t>
            </a:r>
            <a:endParaRPr i="1" sz="6025"/>
          </a:p>
          <a:p>
            <a:pPr indent="0" lvl="0" marL="0" rtl="0" algn="l">
              <a:lnSpc>
                <a:spcPct val="100000"/>
              </a:lnSpc>
              <a:spcBef>
                <a:spcPts val="0"/>
              </a:spcBef>
              <a:spcAft>
                <a:spcPts val="0"/>
              </a:spcAft>
              <a:buSzPct val="28709"/>
              <a:buNone/>
            </a:pPr>
            <a:r>
              <a:rPr i="1" lang="en" sz="6025"/>
              <a:t>– Alok Kumar (B21149)</a:t>
            </a:r>
            <a:endParaRPr i="1" sz="6025"/>
          </a:p>
          <a:p>
            <a:pPr indent="0" lvl="0" marL="0" rtl="0" algn="l">
              <a:lnSpc>
                <a:spcPct val="100000"/>
              </a:lnSpc>
              <a:spcBef>
                <a:spcPts val="0"/>
              </a:spcBef>
              <a:spcAft>
                <a:spcPts val="0"/>
              </a:spcAft>
              <a:buSzPct val="28709"/>
              <a:buNone/>
            </a:pPr>
            <a:r>
              <a:rPr i="1" lang="en" sz="6025"/>
              <a:t>– Mourya Kondawar (B21016)</a:t>
            </a:r>
            <a:br>
              <a:rPr i="1" lang="en" sz="6025"/>
            </a:br>
            <a:r>
              <a:rPr i="1" lang="en" sz="6025"/>
              <a:t>– Hruthin Katta (B22047)</a:t>
            </a:r>
            <a:endParaRPr i="1" sz="6025"/>
          </a:p>
          <a:p>
            <a:pPr indent="0" lvl="0" marL="0" rtl="0" algn="l">
              <a:lnSpc>
                <a:spcPct val="100000"/>
              </a:lnSpc>
              <a:spcBef>
                <a:spcPts val="0"/>
              </a:spcBef>
              <a:spcAft>
                <a:spcPts val="0"/>
              </a:spcAft>
              <a:buSzPct val="28709"/>
              <a:buNone/>
            </a:pPr>
            <a:r>
              <a:rPr i="1" lang="en" sz="6025"/>
              <a:t>– Narendra (B22163)</a:t>
            </a:r>
            <a:endParaRPr i="1" sz="6025"/>
          </a:p>
          <a:p>
            <a:pPr indent="0" lvl="0" marL="0" rtl="0" algn="l">
              <a:lnSpc>
                <a:spcPct val="100000"/>
              </a:lnSpc>
              <a:spcBef>
                <a:spcPts val="0"/>
              </a:spcBef>
              <a:spcAft>
                <a:spcPts val="0"/>
              </a:spcAft>
              <a:buSzPct val="28709"/>
              <a:buNone/>
            </a:pPr>
            <a:r>
              <a:rPr i="1" lang="en" sz="6025"/>
              <a:t>– Devudu (B22117)</a:t>
            </a:r>
            <a:endParaRPr i="1" sz="6025"/>
          </a:p>
          <a:p>
            <a:pPr indent="0" lvl="0" marL="0" rtl="0" algn="l">
              <a:lnSpc>
                <a:spcPct val="100000"/>
              </a:lnSpc>
              <a:spcBef>
                <a:spcPts val="0"/>
              </a:spcBef>
              <a:spcAft>
                <a:spcPts val="0"/>
              </a:spcAft>
              <a:buSzPct val="28709"/>
              <a:buNone/>
            </a:pPr>
            <a:r>
              <a:t/>
            </a:r>
            <a:endParaRPr i="1" sz="6025"/>
          </a:p>
          <a:p>
            <a:pPr indent="0" lvl="0" marL="0" rtl="0" algn="l">
              <a:lnSpc>
                <a:spcPct val="100000"/>
              </a:lnSpc>
              <a:spcBef>
                <a:spcPts val="0"/>
              </a:spcBef>
              <a:spcAft>
                <a:spcPts val="0"/>
              </a:spcAft>
              <a:buSzPct val="28709"/>
              <a:buNone/>
            </a:pPr>
            <a:r>
              <a:t/>
            </a:r>
            <a:endParaRPr i="1" sz="6025"/>
          </a:p>
          <a:p>
            <a:pPr indent="0" lvl="0" marL="0" rtl="0" algn="l">
              <a:lnSpc>
                <a:spcPct val="100000"/>
              </a:lnSpc>
              <a:spcBef>
                <a:spcPts val="0"/>
              </a:spcBef>
              <a:spcAft>
                <a:spcPts val="0"/>
              </a:spcAft>
              <a:buSzPct val="108124"/>
              <a:buNone/>
            </a:pPr>
            <a:r>
              <a:t/>
            </a:r>
            <a:endParaRPr i="1"/>
          </a:p>
          <a:p>
            <a:pPr indent="0" lvl="0" marL="0" rtl="0" algn="l">
              <a:lnSpc>
                <a:spcPct val="100000"/>
              </a:lnSpc>
              <a:spcBef>
                <a:spcPts val="0"/>
              </a:spcBef>
              <a:spcAft>
                <a:spcPts val="0"/>
              </a:spcAft>
              <a:buSzPct val="108124"/>
              <a:buNone/>
            </a:pPr>
            <a:r>
              <a:t/>
            </a:r>
            <a:endParaRPr i="1"/>
          </a:p>
          <a:p>
            <a:pPr indent="0" lvl="0" marL="0" rtl="0" algn="l">
              <a:lnSpc>
                <a:spcPct val="100000"/>
              </a:lnSpc>
              <a:spcBef>
                <a:spcPts val="0"/>
              </a:spcBef>
              <a:spcAft>
                <a:spcPts val="0"/>
              </a:spcAft>
              <a:buSzPct val="108124"/>
              <a:buNone/>
            </a:pPr>
            <a:br>
              <a:rPr lang="en"/>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33ce6e44aaf_0_698"/>
          <p:cNvSpPr txBox="1"/>
          <p:nvPr>
            <p:ph type="title"/>
          </p:nvPr>
        </p:nvSpPr>
        <p:spPr>
          <a:xfrm>
            <a:off x="729450" y="63058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Results from BLIP-2</a:t>
            </a:r>
            <a:endParaRPr/>
          </a:p>
        </p:txBody>
      </p:sp>
      <p:pic>
        <p:nvPicPr>
          <p:cNvPr id="180" name="Google Shape;180;g33ce6e44aaf_0_698"/>
          <p:cNvPicPr preferRelativeResize="0"/>
          <p:nvPr/>
        </p:nvPicPr>
        <p:blipFill rotWithShape="1">
          <a:blip r:embed="rId3">
            <a:alphaModFix/>
          </a:blip>
          <a:srcRect b="0" l="0" r="0" t="0"/>
          <a:stretch/>
        </p:blipFill>
        <p:spPr>
          <a:xfrm>
            <a:off x="834400" y="1352387"/>
            <a:ext cx="2719224" cy="1186750"/>
          </a:xfrm>
          <a:prstGeom prst="rect">
            <a:avLst/>
          </a:prstGeom>
          <a:noFill/>
          <a:ln>
            <a:noFill/>
          </a:ln>
        </p:spPr>
      </p:pic>
      <p:pic>
        <p:nvPicPr>
          <p:cNvPr id="181" name="Google Shape;181;g33ce6e44aaf_0_698"/>
          <p:cNvPicPr preferRelativeResize="0"/>
          <p:nvPr/>
        </p:nvPicPr>
        <p:blipFill rotWithShape="1">
          <a:blip r:embed="rId4">
            <a:alphaModFix/>
          </a:blip>
          <a:srcRect b="0" l="0" r="0" t="0"/>
          <a:stretch/>
        </p:blipFill>
        <p:spPr>
          <a:xfrm>
            <a:off x="834400" y="2539150"/>
            <a:ext cx="2719225" cy="1195010"/>
          </a:xfrm>
          <a:prstGeom prst="rect">
            <a:avLst/>
          </a:prstGeom>
          <a:noFill/>
          <a:ln>
            <a:noFill/>
          </a:ln>
        </p:spPr>
      </p:pic>
      <p:pic>
        <p:nvPicPr>
          <p:cNvPr id="182" name="Google Shape;182;g33ce6e44aaf_0_698"/>
          <p:cNvPicPr preferRelativeResize="0"/>
          <p:nvPr/>
        </p:nvPicPr>
        <p:blipFill rotWithShape="1">
          <a:blip r:embed="rId5">
            <a:alphaModFix/>
          </a:blip>
          <a:srcRect b="0" l="0" r="0" t="0"/>
          <a:stretch/>
        </p:blipFill>
        <p:spPr>
          <a:xfrm>
            <a:off x="830850" y="3865775"/>
            <a:ext cx="2726325" cy="1186775"/>
          </a:xfrm>
          <a:prstGeom prst="rect">
            <a:avLst/>
          </a:prstGeom>
          <a:noFill/>
          <a:ln>
            <a:noFill/>
          </a:ln>
        </p:spPr>
      </p:pic>
      <p:sp>
        <p:nvSpPr>
          <p:cNvPr id="183" name="Google Shape;183;g33ce6e44aaf_0_698"/>
          <p:cNvSpPr txBox="1"/>
          <p:nvPr/>
        </p:nvSpPr>
        <p:spPr>
          <a:xfrm>
            <a:off x="3769775" y="1499225"/>
            <a:ext cx="2077200" cy="8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Generated Caption:</a:t>
            </a:r>
            <a:br>
              <a:rPr b="0" i="0" lang="en" sz="1300" u="none" cap="none" strike="noStrike">
                <a:solidFill>
                  <a:schemeClr val="accent1"/>
                </a:solidFill>
                <a:latin typeface="Lato"/>
                <a:ea typeface="Lato"/>
                <a:cs typeface="Lato"/>
                <a:sym typeface="Lato"/>
              </a:rPr>
            </a:br>
            <a:r>
              <a:rPr b="0" i="0" lang="en" sz="1050" u="none" cap="none" strike="noStrike">
                <a:solidFill>
                  <a:srgbClr val="E8EAED"/>
                </a:solidFill>
                <a:highlight>
                  <a:srgbClr val="2E3033"/>
                </a:highlight>
                <a:latin typeface="Roboto Mono"/>
                <a:ea typeface="Roboto Mono"/>
                <a:cs typeface="Roboto Mono"/>
                <a:sym typeface="Roboto Mono"/>
              </a:rPr>
              <a:t>a small armadillo walking on the dirt</a:t>
            </a:r>
            <a:endParaRPr b="0" i="0" sz="1300" u="none" cap="none" strike="noStrike">
              <a:solidFill>
                <a:schemeClr val="accent1"/>
              </a:solidFill>
              <a:latin typeface="Lato"/>
              <a:ea typeface="Lato"/>
              <a:cs typeface="Lato"/>
              <a:sym typeface="Lato"/>
            </a:endParaRPr>
          </a:p>
        </p:txBody>
      </p:sp>
      <p:sp>
        <p:nvSpPr>
          <p:cNvPr id="184" name="Google Shape;184;g33ce6e44aaf_0_698"/>
          <p:cNvSpPr txBox="1"/>
          <p:nvPr/>
        </p:nvSpPr>
        <p:spPr>
          <a:xfrm>
            <a:off x="3769775" y="2674150"/>
            <a:ext cx="1686000" cy="8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Generated Caption:</a:t>
            </a:r>
            <a:br>
              <a:rPr b="0" i="0" lang="en" sz="1300" u="none" cap="none" strike="noStrike">
                <a:solidFill>
                  <a:schemeClr val="accent1"/>
                </a:solidFill>
                <a:latin typeface="Lato"/>
                <a:ea typeface="Lato"/>
                <a:cs typeface="Lato"/>
                <a:sym typeface="Lato"/>
              </a:rPr>
            </a:br>
            <a:r>
              <a:rPr b="0" i="0" lang="en" sz="1050" u="none" cap="none" strike="noStrike">
                <a:solidFill>
                  <a:srgbClr val="E8EAED"/>
                </a:solidFill>
                <a:highlight>
                  <a:srgbClr val="2E3033"/>
                </a:highlight>
                <a:latin typeface="Roboto Mono"/>
                <a:ea typeface="Roboto Mono"/>
                <a:cs typeface="Roboto Mono"/>
                <a:sym typeface="Roboto Mono"/>
              </a:rPr>
              <a:t>an abacus with many beads on it</a:t>
            </a:r>
            <a:endParaRPr b="0" i="0" sz="1300" u="none" cap="none" strike="noStrike">
              <a:solidFill>
                <a:schemeClr val="accent1"/>
              </a:solidFill>
              <a:latin typeface="Lato"/>
              <a:ea typeface="Lato"/>
              <a:cs typeface="Lato"/>
              <a:sym typeface="Lato"/>
            </a:endParaRPr>
          </a:p>
        </p:txBody>
      </p:sp>
      <p:sp>
        <p:nvSpPr>
          <p:cNvPr id="185" name="Google Shape;185;g33ce6e44aaf_0_698"/>
          <p:cNvSpPr txBox="1"/>
          <p:nvPr/>
        </p:nvSpPr>
        <p:spPr>
          <a:xfrm>
            <a:off x="3736575" y="3993800"/>
            <a:ext cx="2162100" cy="84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Generated Caption:</a:t>
            </a:r>
            <a:br>
              <a:rPr b="0" i="0" lang="en" sz="1300" u="none" cap="none" strike="noStrike">
                <a:solidFill>
                  <a:schemeClr val="accent1"/>
                </a:solidFill>
                <a:latin typeface="Lato"/>
                <a:ea typeface="Lato"/>
                <a:cs typeface="Lato"/>
                <a:sym typeface="Lato"/>
              </a:rPr>
            </a:br>
            <a:r>
              <a:rPr b="0" i="0" lang="en" sz="1050" u="none" cap="none" strike="noStrike">
                <a:solidFill>
                  <a:srgbClr val="E8EAED"/>
                </a:solidFill>
                <a:highlight>
                  <a:srgbClr val="2E3033"/>
                </a:highlight>
                <a:latin typeface="Roboto Mono"/>
                <a:ea typeface="Roboto Mono"/>
                <a:cs typeface="Roboto Mono"/>
                <a:sym typeface="Roboto Mono"/>
              </a:rPr>
              <a:t>a person playing an accordion in the park</a:t>
            </a:r>
            <a:endParaRPr b="0" i="0" sz="1300" u="none" cap="none" strike="noStrike">
              <a:solidFill>
                <a:schemeClr val="accent1"/>
              </a:solidFill>
              <a:latin typeface="Lato"/>
              <a:ea typeface="Lato"/>
              <a:cs typeface="Lato"/>
              <a:sym typeface="Lato"/>
            </a:endParaRPr>
          </a:p>
        </p:txBody>
      </p:sp>
      <p:pic>
        <p:nvPicPr>
          <p:cNvPr id="186" name="Google Shape;186;g33ce6e44aaf_0_698"/>
          <p:cNvPicPr preferRelativeResize="0"/>
          <p:nvPr/>
        </p:nvPicPr>
        <p:blipFill rotWithShape="1">
          <a:blip r:embed="rId6">
            <a:alphaModFix/>
          </a:blip>
          <a:srcRect b="0" l="0" r="0" t="0"/>
          <a:stretch/>
        </p:blipFill>
        <p:spPr>
          <a:xfrm>
            <a:off x="5455775" y="2262359"/>
            <a:ext cx="3576024" cy="12967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3ce6e44aaf_0_262"/>
          <p:cNvSpPr txBox="1"/>
          <p:nvPr>
            <p:ph type="title"/>
          </p:nvPr>
        </p:nvSpPr>
        <p:spPr>
          <a:xfrm>
            <a:off x="729450" y="63058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Methodology</a:t>
            </a:r>
            <a:endParaRPr/>
          </a:p>
        </p:txBody>
      </p:sp>
      <p:sp>
        <p:nvSpPr>
          <p:cNvPr id="192" name="Google Shape;192;g33ce6e44aaf_0_262"/>
          <p:cNvSpPr txBox="1"/>
          <p:nvPr/>
        </p:nvSpPr>
        <p:spPr>
          <a:xfrm>
            <a:off x="727650" y="1300277"/>
            <a:ext cx="7688700" cy="3029700"/>
          </a:xfrm>
          <a:prstGeom prst="rect">
            <a:avLst/>
          </a:prstGeom>
          <a:noFill/>
          <a:ln>
            <a:noFill/>
          </a:ln>
        </p:spPr>
        <p:txBody>
          <a:bodyPr anchorCtr="0" anchor="t" bIns="91425" lIns="91425" spcFirstLastPara="1" rIns="91425" wrap="square" tIns="91425">
            <a:noAutofit/>
          </a:bodyPr>
          <a:lstStyle/>
          <a:p>
            <a:pPr indent="-285750" lvl="0" marL="368300" marR="0" rtl="0" algn="l">
              <a:lnSpc>
                <a:spcPct val="115000"/>
              </a:lnSpc>
              <a:spcBef>
                <a:spcPts val="0"/>
              </a:spcBef>
              <a:spcAft>
                <a:spcPts val="0"/>
              </a:spcAft>
              <a:buClr>
                <a:schemeClr val="dk2"/>
              </a:buClr>
              <a:buSzPts val="1600"/>
              <a:buFont typeface="Lato"/>
              <a:buChar char="●"/>
            </a:pPr>
            <a:r>
              <a:rPr b="0" i="0" lang="en" sz="1400" u="none" cap="none" strike="noStrike">
                <a:solidFill>
                  <a:schemeClr val="dk2"/>
                </a:solidFill>
                <a:latin typeface="Roboto"/>
                <a:ea typeface="Roboto"/>
                <a:cs typeface="Roboto"/>
                <a:sym typeface="Roboto"/>
              </a:rPr>
              <a:t>Cross Modal Alignment</a:t>
            </a:r>
            <a:r>
              <a:rPr b="1" i="0" lang="en" sz="1400" u="none" cap="none" strike="noStrike">
                <a:solidFill>
                  <a:schemeClr val="dk2"/>
                </a:solidFill>
                <a:latin typeface="Roboto"/>
                <a:ea typeface="Roboto"/>
                <a:cs typeface="Roboto"/>
                <a:sym typeface="Roboto"/>
              </a:rPr>
              <a:t>:</a:t>
            </a:r>
            <a:r>
              <a:rPr b="0" i="0" lang="en" sz="1200" u="none" cap="none" strike="noStrike">
                <a:solidFill>
                  <a:schemeClr val="dk2"/>
                </a:solidFill>
                <a:latin typeface="Arial"/>
                <a:ea typeface="Arial"/>
                <a:cs typeface="Arial"/>
                <a:sym typeface="Arial"/>
              </a:rPr>
              <a:t> EEG embeddings and the text  are bought into a common latent space, and both embeddings are brought closer using the CLIP model. This alignment ensures that embeddings derived from EEG Signals correspond to meaningful textual features, facilitating effective multimodal integration. The CLIP model is trained on the same to convert EEG to Text Embeddings. (</a:t>
            </a:r>
            <a:r>
              <a:rPr b="1" i="0" lang="en" sz="1200" u="none" cap="none" strike="noStrike">
                <a:solidFill>
                  <a:schemeClr val="dk2"/>
                </a:solidFill>
                <a:latin typeface="Arial"/>
                <a:ea typeface="Arial"/>
                <a:cs typeface="Arial"/>
                <a:sym typeface="Arial"/>
              </a:rPr>
              <a:t>Masked CLIP is being planned to be used to increase the performance (pertaining to various subjects</a:t>
            </a:r>
            <a:r>
              <a:rPr b="0" i="0" lang="en" sz="1200" u="none" cap="none" strike="noStrike">
                <a:solidFill>
                  <a:schemeClr val="dk2"/>
                </a:solidFill>
                <a:latin typeface="Arial"/>
                <a:ea typeface="Arial"/>
                <a:cs typeface="Arial"/>
                <a:sym typeface="Arial"/>
              </a:rPr>
              <a:t>))</a:t>
            </a:r>
            <a:endParaRPr b="0" i="0" sz="1200" u="none" cap="none" strike="noStrike">
              <a:solidFill>
                <a:srgbClr val="000000"/>
              </a:solidFill>
              <a:latin typeface="Arial"/>
              <a:ea typeface="Arial"/>
              <a:cs typeface="Arial"/>
              <a:sym typeface="Arial"/>
            </a:endParaRPr>
          </a:p>
        </p:txBody>
      </p:sp>
      <p:pic>
        <p:nvPicPr>
          <p:cNvPr id="193" name="Google Shape;193;g33ce6e44aaf_0_262"/>
          <p:cNvPicPr preferRelativeResize="0"/>
          <p:nvPr/>
        </p:nvPicPr>
        <p:blipFill rotWithShape="1">
          <a:blip r:embed="rId3">
            <a:alphaModFix/>
          </a:blip>
          <a:srcRect b="0" l="0" r="0" t="0"/>
          <a:stretch/>
        </p:blipFill>
        <p:spPr>
          <a:xfrm>
            <a:off x="653875" y="2612275"/>
            <a:ext cx="7978249" cy="2429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3ce6e44aaf_0_705"/>
          <p:cNvSpPr txBox="1"/>
          <p:nvPr>
            <p:ph type="title"/>
          </p:nvPr>
        </p:nvSpPr>
        <p:spPr>
          <a:xfrm>
            <a:off x="729450" y="63058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Results from Cross Alignment </a:t>
            </a:r>
            <a:endParaRPr/>
          </a:p>
        </p:txBody>
      </p:sp>
      <p:sp>
        <p:nvSpPr>
          <p:cNvPr id="199" name="Google Shape;199;g33ce6e44aaf_0_705"/>
          <p:cNvSpPr txBox="1"/>
          <p:nvPr/>
        </p:nvSpPr>
        <p:spPr>
          <a:xfrm>
            <a:off x="797700" y="4217300"/>
            <a:ext cx="3345600" cy="30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Lato"/>
                <a:ea typeface="Lato"/>
                <a:cs typeface="Lato"/>
                <a:sym typeface="Lato"/>
              </a:rPr>
              <a:t>Fig : The training process of CLIP showing the contrastive loss reduce from 3.48 to 0.121 in 30 epochs showing that the text and the eeg embeddings are brought closer </a:t>
            </a:r>
            <a:endParaRPr b="0" i="0" sz="1100" u="none" cap="none" strike="noStrike">
              <a:solidFill>
                <a:schemeClr val="dk2"/>
              </a:solidFill>
              <a:latin typeface="Lato"/>
              <a:ea typeface="Lato"/>
              <a:cs typeface="Lato"/>
              <a:sym typeface="Lato"/>
            </a:endParaRPr>
          </a:p>
        </p:txBody>
      </p:sp>
      <p:sp>
        <p:nvSpPr>
          <p:cNvPr id="200" name="Google Shape;200;g33ce6e44aaf_0_705"/>
          <p:cNvSpPr txBox="1"/>
          <p:nvPr/>
        </p:nvSpPr>
        <p:spPr>
          <a:xfrm>
            <a:off x="4869750" y="3578875"/>
            <a:ext cx="3345600" cy="30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Lato"/>
                <a:ea typeface="Lato"/>
                <a:cs typeface="Lato"/>
                <a:sym typeface="Lato"/>
              </a:rPr>
              <a:t>Fig : The final cosine similarity matrix depicting higher weight along the diagonals (matching pairs are given more weight than non matching pairs)</a:t>
            </a:r>
            <a:br>
              <a:rPr b="0" i="0" lang="en" sz="1000" u="none" cap="none" strike="noStrike">
                <a:solidFill>
                  <a:schemeClr val="dk2"/>
                </a:solidFill>
                <a:latin typeface="Lato"/>
                <a:ea typeface="Lato"/>
                <a:cs typeface="Lato"/>
                <a:sym typeface="Lato"/>
              </a:rPr>
            </a:br>
            <a:r>
              <a:rPr b="0" i="0" lang="en" sz="1000" u="none" cap="none" strike="noStrike">
                <a:solidFill>
                  <a:schemeClr val="dk2"/>
                </a:solidFill>
                <a:latin typeface="Lato"/>
                <a:ea typeface="Lato"/>
                <a:cs typeface="Lato"/>
                <a:sym typeface="Lato"/>
              </a:rPr>
              <a:t>[Note: We are planning to use Masking in CLIP to improve the overall performance]</a:t>
            </a:r>
            <a:endParaRPr b="0" i="0" sz="1100" u="none" cap="none" strike="noStrike">
              <a:solidFill>
                <a:schemeClr val="dk2"/>
              </a:solidFill>
              <a:latin typeface="Lato"/>
              <a:ea typeface="Lato"/>
              <a:cs typeface="Lato"/>
              <a:sym typeface="Lato"/>
            </a:endParaRPr>
          </a:p>
        </p:txBody>
      </p:sp>
      <p:pic>
        <p:nvPicPr>
          <p:cNvPr id="201" name="Google Shape;201;g33ce6e44aaf_0_705"/>
          <p:cNvPicPr preferRelativeResize="0"/>
          <p:nvPr/>
        </p:nvPicPr>
        <p:blipFill rotWithShape="1">
          <a:blip r:embed="rId3">
            <a:alphaModFix/>
          </a:blip>
          <a:srcRect b="0" l="0" r="0" t="0"/>
          <a:stretch/>
        </p:blipFill>
        <p:spPr>
          <a:xfrm>
            <a:off x="4869750" y="1637199"/>
            <a:ext cx="3489475" cy="1984675"/>
          </a:xfrm>
          <a:prstGeom prst="rect">
            <a:avLst/>
          </a:prstGeom>
          <a:noFill/>
          <a:ln>
            <a:noFill/>
          </a:ln>
        </p:spPr>
      </p:pic>
      <p:pic>
        <p:nvPicPr>
          <p:cNvPr id="202" name="Google Shape;202;g33ce6e44aaf_0_705"/>
          <p:cNvPicPr preferRelativeResize="0"/>
          <p:nvPr/>
        </p:nvPicPr>
        <p:blipFill rotWithShape="1">
          <a:blip r:embed="rId4">
            <a:alphaModFix/>
          </a:blip>
          <a:srcRect b="0" l="0" r="0" t="0"/>
          <a:stretch/>
        </p:blipFill>
        <p:spPr>
          <a:xfrm>
            <a:off x="848000" y="1357400"/>
            <a:ext cx="3257019" cy="2859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35b01ff4a75_0_114"/>
          <p:cNvSpPr txBox="1"/>
          <p:nvPr>
            <p:ph type="title"/>
          </p:nvPr>
        </p:nvSpPr>
        <p:spPr>
          <a:xfrm>
            <a:off x="729450" y="63058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Methodology</a:t>
            </a:r>
            <a:endParaRPr/>
          </a:p>
        </p:txBody>
      </p:sp>
      <p:sp>
        <p:nvSpPr>
          <p:cNvPr id="208" name="Google Shape;208;g35b01ff4a75_0_114"/>
          <p:cNvSpPr txBox="1"/>
          <p:nvPr/>
        </p:nvSpPr>
        <p:spPr>
          <a:xfrm>
            <a:off x="727650" y="1300277"/>
            <a:ext cx="7688700" cy="3029700"/>
          </a:xfrm>
          <a:prstGeom prst="rect">
            <a:avLst/>
          </a:prstGeom>
          <a:noFill/>
          <a:ln>
            <a:noFill/>
          </a:ln>
        </p:spPr>
        <p:txBody>
          <a:bodyPr anchorCtr="0" anchor="t" bIns="91425" lIns="91425" spcFirstLastPara="1" rIns="91425" wrap="square" tIns="91425">
            <a:noAutofit/>
          </a:bodyPr>
          <a:lstStyle/>
          <a:p>
            <a:pPr indent="-285750" lvl="0" marL="368300" marR="0" rtl="0" algn="l">
              <a:lnSpc>
                <a:spcPct val="115000"/>
              </a:lnSpc>
              <a:spcBef>
                <a:spcPts val="0"/>
              </a:spcBef>
              <a:spcAft>
                <a:spcPts val="0"/>
              </a:spcAft>
              <a:buClr>
                <a:schemeClr val="dk2"/>
              </a:buClr>
              <a:buSzPts val="1600"/>
              <a:buFont typeface="Lato"/>
              <a:buChar char="●"/>
            </a:pPr>
            <a:r>
              <a:rPr lang="en">
                <a:solidFill>
                  <a:schemeClr val="dk2"/>
                </a:solidFill>
                <a:latin typeface="Roboto"/>
                <a:ea typeface="Roboto"/>
                <a:cs typeface="Roboto"/>
                <a:sym typeface="Roboto"/>
              </a:rPr>
              <a:t>GPT-2 Text Decoder</a:t>
            </a:r>
            <a:r>
              <a:rPr b="1" i="0" lang="en" sz="1400" u="none" cap="none" strike="noStrike">
                <a:solidFill>
                  <a:schemeClr val="dk2"/>
                </a:solidFill>
                <a:latin typeface="Roboto"/>
                <a:ea typeface="Roboto"/>
                <a:cs typeface="Roboto"/>
                <a:sym typeface="Roboto"/>
              </a:rPr>
              <a:t>:</a:t>
            </a:r>
            <a:r>
              <a:rPr b="0" i="0" lang="en" sz="1200" u="none" cap="none" strike="noStrike">
                <a:solidFill>
                  <a:schemeClr val="dk2"/>
                </a:solidFill>
                <a:latin typeface="Arial"/>
                <a:ea typeface="Arial"/>
                <a:cs typeface="Arial"/>
                <a:sym typeface="Arial"/>
              </a:rPr>
              <a:t> </a:t>
            </a:r>
            <a:r>
              <a:rPr lang="en" sz="1200">
                <a:solidFill>
                  <a:schemeClr val="dk2"/>
                </a:solidFill>
              </a:rPr>
              <a:t>These projected embeddings are fed into the GPT-2 language model, which then autoregressively generates coherent and contextually relevant text. During training, the model minimizes cross-entropy loss on the next-token prediction, while inference uses sampling strategies like top-k or nucleus sampling to produce diverse and meaningful text outputs.</a:t>
            </a:r>
            <a:endParaRPr b="0" i="0" sz="1200" u="none" cap="none" strike="noStrike">
              <a:solidFill>
                <a:srgbClr val="000000"/>
              </a:solidFill>
              <a:latin typeface="Arial"/>
              <a:ea typeface="Arial"/>
              <a:cs typeface="Arial"/>
              <a:sym typeface="Arial"/>
            </a:endParaRPr>
          </a:p>
        </p:txBody>
      </p:sp>
      <p:pic>
        <p:nvPicPr>
          <p:cNvPr id="209" name="Google Shape;209;g35b01ff4a75_0_114"/>
          <p:cNvPicPr preferRelativeResize="0"/>
          <p:nvPr/>
        </p:nvPicPr>
        <p:blipFill>
          <a:blip r:embed="rId3">
            <a:alphaModFix/>
          </a:blip>
          <a:stretch>
            <a:fillRect/>
          </a:stretch>
        </p:blipFill>
        <p:spPr>
          <a:xfrm>
            <a:off x="2259650" y="2463825"/>
            <a:ext cx="4472349" cy="2484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3ce6e44aaf_0_709"/>
          <p:cNvSpPr txBox="1"/>
          <p:nvPr>
            <p:ph type="title"/>
          </p:nvPr>
        </p:nvSpPr>
        <p:spPr>
          <a:xfrm>
            <a:off x="729450" y="63058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Results (EEG to Text)</a:t>
            </a:r>
            <a:endParaRPr/>
          </a:p>
        </p:txBody>
      </p:sp>
      <p:pic>
        <p:nvPicPr>
          <p:cNvPr id="215" name="Google Shape;215;g33ce6e44aaf_0_709"/>
          <p:cNvPicPr preferRelativeResize="0"/>
          <p:nvPr/>
        </p:nvPicPr>
        <p:blipFill rotWithShape="1">
          <a:blip r:embed="rId3">
            <a:alphaModFix/>
          </a:blip>
          <a:srcRect b="0" l="0" r="0" t="0"/>
          <a:stretch/>
        </p:blipFill>
        <p:spPr>
          <a:xfrm>
            <a:off x="843925" y="1429075"/>
            <a:ext cx="1187500" cy="1197060"/>
          </a:xfrm>
          <a:prstGeom prst="rect">
            <a:avLst/>
          </a:prstGeom>
          <a:noFill/>
          <a:ln>
            <a:noFill/>
          </a:ln>
        </p:spPr>
      </p:pic>
      <p:sp>
        <p:nvSpPr>
          <p:cNvPr id="216" name="Google Shape;216;g33ce6e44aaf_0_709"/>
          <p:cNvSpPr txBox="1"/>
          <p:nvPr/>
        </p:nvSpPr>
        <p:spPr>
          <a:xfrm>
            <a:off x="1042375" y="2546250"/>
            <a:ext cx="913500" cy="16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Image</a:t>
            </a:r>
            <a:endParaRPr b="0" i="0" sz="1100" u="none" cap="none" strike="noStrike">
              <a:solidFill>
                <a:schemeClr val="accent1"/>
              </a:solidFill>
              <a:latin typeface="Lato"/>
              <a:ea typeface="Lato"/>
              <a:cs typeface="Lato"/>
              <a:sym typeface="Lato"/>
            </a:endParaRPr>
          </a:p>
        </p:txBody>
      </p:sp>
      <p:pic>
        <p:nvPicPr>
          <p:cNvPr id="217" name="Google Shape;217;g33ce6e44aaf_0_709"/>
          <p:cNvPicPr preferRelativeResize="0"/>
          <p:nvPr/>
        </p:nvPicPr>
        <p:blipFill rotWithShape="1">
          <a:blip r:embed="rId4">
            <a:alphaModFix/>
          </a:blip>
          <a:srcRect b="0" l="0" r="0" t="0"/>
          <a:stretch/>
        </p:blipFill>
        <p:spPr>
          <a:xfrm>
            <a:off x="2362687" y="1429075"/>
            <a:ext cx="2133763" cy="1197050"/>
          </a:xfrm>
          <a:prstGeom prst="rect">
            <a:avLst/>
          </a:prstGeom>
          <a:noFill/>
          <a:ln>
            <a:noFill/>
          </a:ln>
        </p:spPr>
      </p:pic>
      <p:sp>
        <p:nvSpPr>
          <p:cNvPr id="218" name="Google Shape;218;g33ce6e44aaf_0_709"/>
          <p:cNvSpPr txBox="1"/>
          <p:nvPr/>
        </p:nvSpPr>
        <p:spPr>
          <a:xfrm>
            <a:off x="2379266" y="2546250"/>
            <a:ext cx="2100600" cy="16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Corresponding EEG Signal</a:t>
            </a:r>
            <a:endParaRPr b="0" i="0" sz="1100" u="none" cap="none" strike="noStrike">
              <a:solidFill>
                <a:schemeClr val="accent1"/>
              </a:solidFill>
              <a:latin typeface="Lato"/>
              <a:ea typeface="Lato"/>
              <a:cs typeface="Lato"/>
              <a:sym typeface="Lato"/>
            </a:endParaRPr>
          </a:p>
        </p:txBody>
      </p:sp>
      <p:sp>
        <p:nvSpPr>
          <p:cNvPr id="219" name="Google Shape;219;g33ce6e44aaf_0_709"/>
          <p:cNvSpPr txBox="1"/>
          <p:nvPr/>
        </p:nvSpPr>
        <p:spPr>
          <a:xfrm>
            <a:off x="1283750" y="3764525"/>
            <a:ext cx="1634700" cy="47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accent1"/>
              </a:solidFill>
              <a:latin typeface="Lato"/>
              <a:ea typeface="Lato"/>
              <a:cs typeface="Lato"/>
              <a:sym typeface="Lato"/>
            </a:endParaRPr>
          </a:p>
        </p:txBody>
      </p:sp>
      <p:sp>
        <p:nvSpPr>
          <p:cNvPr id="220" name="Google Shape;220;g33ce6e44aaf_0_709"/>
          <p:cNvSpPr txBox="1"/>
          <p:nvPr/>
        </p:nvSpPr>
        <p:spPr>
          <a:xfrm>
            <a:off x="6046225" y="1490850"/>
            <a:ext cx="1530000" cy="34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Arial"/>
                <a:ea typeface="Arial"/>
                <a:cs typeface="Arial"/>
                <a:sym typeface="Arial"/>
              </a:rPr>
              <a:t>Generated Text from  (EEG): </a:t>
            </a:r>
            <a:br>
              <a:rPr b="0" i="0" lang="en" sz="1100" u="none" cap="none" strike="noStrike">
                <a:solidFill>
                  <a:schemeClr val="accent1"/>
                </a:solidFill>
                <a:latin typeface="Arial"/>
                <a:ea typeface="Arial"/>
                <a:cs typeface="Arial"/>
                <a:sym typeface="Arial"/>
              </a:rPr>
            </a:br>
            <a:r>
              <a:rPr b="0" i="0" lang="en" sz="1100" u="none" cap="none" strike="noStrike">
                <a:solidFill>
                  <a:schemeClr val="dk2"/>
                </a:solidFill>
                <a:highlight>
                  <a:schemeClr val="lt1"/>
                </a:highlight>
                <a:latin typeface="Arial"/>
                <a:ea typeface="Arial"/>
                <a:cs typeface="Arial"/>
                <a:sym typeface="Arial"/>
              </a:rPr>
              <a:t>a man holding an accordion in front of a microphone</a:t>
            </a:r>
            <a:endParaRPr b="0" i="0" sz="1100" u="none" cap="none" strike="noStrike">
              <a:solidFill>
                <a:schemeClr val="dk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p:txBody>
      </p:sp>
      <p:sp>
        <p:nvSpPr>
          <p:cNvPr id="221" name="Google Shape;221;g33ce6e44aaf_0_709"/>
          <p:cNvSpPr txBox="1"/>
          <p:nvPr/>
        </p:nvSpPr>
        <p:spPr>
          <a:xfrm>
            <a:off x="4572000" y="3473425"/>
            <a:ext cx="1597200" cy="34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highlight>
                  <a:schemeClr val="lt1"/>
                </a:highlight>
                <a:latin typeface="Arial"/>
                <a:ea typeface="Arial"/>
                <a:cs typeface="Arial"/>
                <a:sym typeface="Arial"/>
              </a:rPr>
              <a:t>BLIP-2 Caption</a:t>
            </a:r>
            <a:r>
              <a:rPr b="0" i="0" lang="en" sz="1100" u="none" cap="none" strike="noStrike">
                <a:solidFill>
                  <a:schemeClr val="dk2"/>
                </a:solidFill>
                <a:highlight>
                  <a:schemeClr val="lt1"/>
                </a:highlight>
                <a:latin typeface="Arial"/>
                <a:ea typeface="Arial"/>
                <a:cs typeface="Arial"/>
                <a:sym typeface="Arial"/>
              </a:rPr>
              <a:t>:</a:t>
            </a:r>
            <a:br>
              <a:rPr b="0" i="0" lang="en" sz="1100" u="none" cap="none" strike="noStrike">
                <a:solidFill>
                  <a:schemeClr val="dk2"/>
                </a:solidFill>
                <a:highlight>
                  <a:schemeClr val="lt1"/>
                </a:highlight>
                <a:latin typeface="Arial"/>
                <a:ea typeface="Arial"/>
                <a:cs typeface="Arial"/>
                <a:sym typeface="Arial"/>
              </a:rPr>
            </a:br>
            <a:r>
              <a:rPr b="0" i="0" lang="en" sz="1100" u="none" cap="none" strike="noStrike">
                <a:solidFill>
                  <a:schemeClr val="dk2"/>
                </a:solidFill>
                <a:highlight>
                  <a:schemeClr val="lt1"/>
                </a:highlight>
                <a:latin typeface="Arial"/>
                <a:ea typeface="Arial"/>
                <a:cs typeface="Arial"/>
                <a:sym typeface="Arial"/>
              </a:rPr>
              <a:t>an air mattress with a floral pattern on it </a:t>
            </a:r>
            <a:br>
              <a:rPr b="0" i="0" lang="en" sz="1200" u="none" cap="none" strike="noStrike">
                <a:solidFill>
                  <a:schemeClr val="dk2"/>
                </a:solidFill>
                <a:highlight>
                  <a:schemeClr val="lt1"/>
                </a:highlight>
                <a:latin typeface="Arial"/>
                <a:ea typeface="Arial"/>
                <a:cs typeface="Arial"/>
                <a:sym typeface="Arial"/>
              </a:rPr>
            </a:br>
            <a:endParaRPr b="0" i="0" sz="950" u="none" cap="none" strike="noStrike">
              <a:solidFill>
                <a:schemeClr val="dk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p:txBody>
      </p:sp>
      <p:sp>
        <p:nvSpPr>
          <p:cNvPr id="222" name="Google Shape;222;g33ce6e44aaf_0_709"/>
          <p:cNvSpPr txBox="1"/>
          <p:nvPr/>
        </p:nvSpPr>
        <p:spPr>
          <a:xfrm>
            <a:off x="1042375" y="4301775"/>
            <a:ext cx="913500" cy="16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Image</a:t>
            </a:r>
            <a:endParaRPr b="0" i="0" sz="1100" u="none" cap="none" strike="noStrike">
              <a:solidFill>
                <a:schemeClr val="accent1"/>
              </a:solidFill>
              <a:latin typeface="Lato"/>
              <a:ea typeface="Lato"/>
              <a:cs typeface="Lato"/>
              <a:sym typeface="Lato"/>
            </a:endParaRPr>
          </a:p>
        </p:txBody>
      </p:sp>
      <p:sp>
        <p:nvSpPr>
          <p:cNvPr id="223" name="Google Shape;223;g33ce6e44aaf_0_709"/>
          <p:cNvSpPr txBox="1"/>
          <p:nvPr/>
        </p:nvSpPr>
        <p:spPr>
          <a:xfrm>
            <a:off x="2395841" y="4301775"/>
            <a:ext cx="2100600" cy="16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Corresponding EEG Signal</a:t>
            </a:r>
            <a:endParaRPr b="0" i="0" sz="1100" u="none" cap="none" strike="noStrike">
              <a:solidFill>
                <a:schemeClr val="accent1"/>
              </a:solidFill>
              <a:latin typeface="Lato"/>
              <a:ea typeface="Lato"/>
              <a:cs typeface="Lato"/>
              <a:sym typeface="Lato"/>
            </a:endParaRPr>
          </a:p>
        </p:txBody>
      </p:sp>
      <p:sp>
        <p:nvSpPr>
          <p:cNvPr id="224" name="Google Shape;224;g33ce6e44aaf_0_709"/>
          <p:cNvSpPr txBox="1"/>
          <p:nvPr/>
        </p:nvSpPr>
        <p:spPr>
          <a:xfrm>
            <a:off x="6119975" y="3209200"/>
            <a:ext cx="1530000" cy="34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Arial"/>
                <a:ea typeface="Arial"/>
                <a:cs typeface="Arial"/>
                <a:sym typeface="Arial"/>
              </a:rPr>
              <a:t>Generated Text from (EEG): </a:t>
            </a:r>
            <a:br>
              <a:rPr b="0" i="0" lang="en" sz="1100" u="none" cap="none" strike="noStrike">
                <a:solidFill>
                  <a:schemeClr val="accent1"/>
                </a:solidFill>
                <a:latin typeface="Arial"/>
                <a:ea typeface="Arial"/>
                <a:cs typeface="Arial"/>
                <a:sym typeface="Arial"/>
              </a:rPr>
            </a:br>
            <a:r>
              <a:rPr b="0" i="0" lang="en" sz="1050" u="none" cap="none" strike="noStrike">
                <a:solidFill>
                  <a:schemeClr val="dk2"/>
                </a:solidFill>
                <a:highlight>
                  <a:schemeClr val="lt1"/>
                </a:highlight>
                <a:latin typeface="Arial"/>
                <a:ea typeface="Arial"/>
                <a:cs typeface="Arial"/>
                <a:sym typeface="Arial"/>
              </a:rPr>
              <a:t>a floral air mattress sitting on top of a bed</a:t>
            </a:r>
            <a:endParaRPr b="0" i="0" sz="1050" u="none" cap="none" strike="noStrike">
              <a:solidFill>
                <a:schemeClr val="dk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p:txBody>
      </p:sp>
      <p:sp>
        <p:nvSpPr>
          <p:cNvPr id="225" name="Google Shape;225;g33ce6e44aaf_0_709"/>
          <p:cNvSpPr txBox="1"/>
          <p:nvPr/>
        </p:nvSpPr>
        <p:spPr>
          <a:xfrm>
            <a:off x="4572000" y="1574850"/>
            <a:ext cx="1597200" cy="34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highlight>
                  <a:schemeClr val="lt1"/>
                </a:highlight>
                <a:latin typeface="Arial"/>
                <a:ea typeface="Arial"/>
                <a:cs typeface="Arial"/>
                <a:sym typeface="Arial"/>
              </a:rPr>
              <a:t>BLIP-2 Caption</a:t>
            </a:r>
            <a:r>
              <a:rPr b="0" i="0" lang="en" sz="1100" u="none" cap="none" strike="noStrike">
                <a:solidFill>
                  <a:schemeClr val="dk2"/>
                </a:solidFill>
                <a:highlight>
                  <a:schemeClr val="lt1"/>
                </a:highlight>
                <a:latin typeface="Arial"/>
                <a:ea typeface="Arial"/>
                <a:cs typeface="Arial"/>
                <a:sym typeface="Arial"/>
              </a:rPr>
              <a:t>:</a:t>
            </a:r>
            <a:br>
              <a:rPr b="0" i="0" lang="en" sz="1100" u="none" cap="none" strike="noStrike">
                <a:solidFill>
                  <a:schemeClr val="dk2"/>
                </a:solidFill>
                <a:highlight>
                  <a:schemeClr val="lt1"/>
                </a:highlight>
                <a:latin typeface="Arial"/>
                <a:ea typeface="Arial"/>
                <a:cs typeface="Arial"/>
                <a:sym typeface="Arial"/>
              </a:rPr>
            </a:br>
            <a:r>
              <a:rPr b="0" i="0" lang="en" sz="1100" u="none" cap="none" strike="noStrike">
                <a:solidFill>
                  <a:schemeClr val="dk2"/>
                </a:solidFill>
                <a:highlight>
                  <a:schemeClr val="lt1"/>
                </a:highlight>
                <a:latin typeface="Arial"/>
                <a:ea typeface="Arial"/>
                <a:cs typeface="Arial"/>
                <a:sym typeface="Arial"/>
              </a:rPr>
              <a:t>a person playing an accordion in the park </a:t>
            </a:r>
            <a:br>
              <a:rPr b="0" i="0" lang="en" sz="1200" u="none" cap="none" strike="noStrike">
                <a:solidFill>
                  <a:schemeClr val="dk2"/>
                </a:solidFill>
                <a:highlight>
                  <a:schemeClr val="lt1"/>
                </a:highlight>
                <a:latin typeface="Arial"/>
                <a:ea typeface="Arial"/>
                <a:cs typeface="Arial"/>
                <a:sym typeface="Arial"/>
              </a:rPr>
            </a:br>
            <a:endParaRPr b="0" i="0" sz="950" u="none" cap="none" strike="noStrike">
              <a:solidFill>
                <a:schemeClr val="dk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p:txBody>
      </p:sp>
      <p:pic>
        <p:nvPicPr>
          <p:cNvPr id="226" name="Google Shape;226;g33ce6e44aaf_0_709"/>
          <p:cNvPicPr preferRelativeResize="0"/>
          <p:nvPr/>
        </p:nvPicPr>
        <p:blipFill rotWithShape="1">
          <a:blip r:embed="rId5">
            <a:alphaModFix/>
          </a:blip>
          <a:srcRect b="0" l="0" r="0" t="0"/>
          <a:stretch/>
        </p:blipFill>
        <p:spPr>
          <a:xfrm>
            <a:off x="757713" y="3073988"/>
            <a:ext cx="1359937" cy="1280375"/>
          </a:xfrm>
          <a:prstGeom prst="rect">
            <a:avLst/>
          </a:prstGeom>
          <a:noFill/>
          <a:ln>
            <a:noFill/>
          </a:ln>
        </p:spPr>
      </p:pic>
      <p:pic>
        <p:nvPicPr>
          <p:cNvPr id="227" name="Google Shape;227;g33ce6e44aaf_0_709"/>
          <p:cNvPicPr preferRelativeResize="0"/>
          <p:nvPr/>
        </p:nvPicPr>
        <p:blipFill rotWithShape="1">
          <a:blip r:embed="rId6">
            <a:alphaModFix/>
          </a:blip>
          <a:srcRect b="0" l="0" r="0" t="0"/>
          <a:stretch/>
        </p:blipFill>
        <p:spPr>
          <a:xfrm>
            <a:off x="2333212" y="3095177"/>
            <a:ext cx="2192725" cy="1237979"/>
          </a:xfrm>
          <a:prstGeom prst="rect">
            <a:avLst/>
          </a:prstGeom>
          <a:noFill/>
          <a:ln>
            <a:noFill/>
          </a:ln>
        </p:spPr>
      </p:pic>
      <p:sp>
        <p:nvSpPr>
          <p:cNvPr id="228" name="Google Shape;228;g33ce6e44aaf_0_709"/>
          <p:cNvSpPr txBox="1"/>
          <p:nvPr/>
        </p:nvSpPr>
        <p:spPr>
          <a:xfrm>
            <a:off x="7545525" y="1429075"/>
            <a:ext cx="1530000" cy="34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accent1"/>
                </a:solidFill>
                <a:latin typeface="Arial"/>
                <a:ea typeface="Arial"/>
                <a:cs typeface="Arial"/>
                <a:sym typeface="Arial"/>
              </a:rPr>
              <a:t>ROUGE Score</a:t>
            </a:r>
            <a:br>
              <a:rPr b="0" i="0" lang="en" sz="1100" u="none" cap="none" strike="noStrike">
                <a:solidFill>
                  <a:schemeClr val="accent1"/>
                </a:solidFill>
                <a:latin typeface="Arial"/>
                <a:ea typeface="Arial"/>
                <a:cs typeface="Arial"/>
                <a:sym typeface="Arial"/>
              </a:rPr>
            </a:br>
            <a:r>
              <a:rPr b="0" i="0" lang="en" sz="850" u="none" cap="none" strike="noStrike">
                <a:solidFill>
                  <a:srgbClr val="000000"/>
                </a:solidFill>
                <a:latin typeface="Roboto Mono"/>
                <a:ea typeface="Roboto Mono"/>
                <a:cs typeface="Roboto Mono"/>
                <a:sym typeface="Roboto Mono"/>
              </a:rPr>
              <a:t>{'rouge1': Score(precision=0.4, recall=0.5, fmeasure=0.4444444444444445)}</a:t>
            </a:r>
            <a:endParaRPr b="0" i="0" sz="850" u="none" cap="none" strike="noStrike">
              <a:solidFill>
                <a:srgbClr val="00000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650"/>
              <a:buFont typeface="Arial"/>
              <a:buNone/>
            </a:pPr>
            <a:r>
              <a:t/>
            </a:r>
            <a:endParaRPr b="0" i="0" sz="650" u="none" cap="none" strike="noStrike">
              <a:solidFill>
                <a:srgbClr val="00000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p:txBody>
      </p:sp>
      <p:sp>
        <p:nvSpPr>
          <p:cNvPr id="229" name="Google Shape;229;g33ce6e44aaf_0_709"/>
          <p:cNvSpPr txBox="1"/>
          <p:nvPr/>
        </p:nvSpPr>
        <p:spPr>
          <a:xfrm>
            <a:off x="7576225" y="3209200"/>
            <a:ext cx="1530000" cy="34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highlight>
                  <a:schemeClr val="lt1"/>
                </a:highlight>
                <a:latin typeface="Arial"/>
                <a:ea typeface="Arial"/>
                <a:cs typeface="Arial"/>
                <a:sym typeface="Arial"/>
              </a:rPr>
              <a:t>ROUGE Score</a:t>
            </a:r>
            <a:br>
              <a:rPr b="0" i="0" lang="en" sz="1100" u="none" cap="none" strike="noStrike">
                <a:solidFill>
                  <a:schemeClr val="dk2"/>
                </a:solidFill>
                <a:highlight>
                  <a:schemeClr val="lt1"/>
                </a:highlight>
                <a:latin typeface="Arial"/>
                <a:ea typeface="Arial"/>
                <a:cs typeface="Arial"/>
                <a:sym typeface="Arial"/>
              </a:rPr>
            </a:br>
            <a:r>
              <a:rPr b="0" i="0" lang="en" sz="850" u="none" cap="none" strike="noStrike">
                <a:solidFill>
                  <a:schemeClr val="dk2"/>
                </a:solidFill>
                <a:highlight>
                  <a:schemeClr val="lt1"/>
                </a:highlight>
                <a:latin typeface="Roboto"/>
                <a:ea typeface="Roboto"/>
                <a:cs typeface="Roboto"/>
                <a:sym typeface="Roboto"/>
              </a:rPr>
              <a:t>{ 'rouge1': Score(precision=0.5, recall=0.5555555555555556, fmeasure=0.5263157894736842)}</a:t>
            </a:r>
            <a:endParaRPr b="0" i="0" sz="850" u="none" cap="none" strike="noStrike">
              <a:solidFill>
                <a:schemeClr val="dk2"/>
              </a:solidFill>
              <a:highlight>
                <a:schemeClr val="lt1"/>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5b01ff4a75_0_99"/>
          <p:cNvSpPr txBox="1"/>
          <p:nvPr>
            <p:ph type="title"/>
          </p:nvPr>
        </p:nvSpPr>
        <p:spPr>
          <a:xfrm>
            <a:off x="729450" y="63058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Methodology</a:t>
            </a:r>
            <a:endParaRPr/>
          </a:p>
        </p:txBody>
      </p:sp>
      <p:sp>
        <p:nvSpPr>
          <p:cNvPr id="235" name="Google Shape;235;g35b01ff4a75_0_99"/>
          <p:cNvSpPr txBox="1"/>
          <p:nvPr/>
        </p:nvSpPr>
        <p:spPr>
          <a:xfrm>
            <a:off x="727650" y="1300277"/>
            <a:ext cx="7688700" cy="3029700"/>
          </a:xfrm>
          <a:prstGeom prst="rect">
            <a:avLst/>
          </a:prstGeom>
          <a:noFill/>
          <a:ln>
            <a:noFill/>
          </a:ln>
        </p:spPr>
        <p:txBody>
          <a:bodyPr anchorCtr="0" anchor="t" bIns="91425" lIns="91425" spcFirstLastPara="1" rIns="91425" wrap="square" tIns="91425">
            <a:noAutofit/>
          </a:bodyPr>
          <a:lstStyle/>
          <a:p>
            <a:pPr indent="-285750" lvl="0" marL="368300" marR="0" rtl="0" algn="l">
              <a:lnSpc>
                <a:spcPct val="115000"/>
              </a:lnSpc>
              <a:spcBef>
                <a:spcPts val="0"/>
              </a:spcBef>
              <a:spcAft>
                <a:spcPts val="0"/>
              </a:spcAft>
              <a:buClr>
                <a:schemeClr val="dk2"/>
              </a:buClr>
              <a:buSzPts val="1600"/>
              <a:buFont typeface="Lato"/>
              <a:buChar char="●"/>
            </a:pPr>
            <a:r>
              <a:rPr lang="en">
                <a:solidFill>
                  <a:schemeClr val="dk2"/>
                </a:solidFill>
                <a:latin typeface="Roboto"/>
                <a:ea typeface="Roboto"/>
                <a:cs typeface="Roboto"/>
                <a:sym typeface="Roboto"/>
              </a:rPr>
              <a:t>GCNN</a:t>
            </a:r>
            <a:r>
              <a:rPr b="0" i="0" lang="en" sz="1600" u="none" cap="none" strike="noStrike">
                <a:solidFill>
                  <a:schemeClr val="dk2"/>
                </a:solidFill>
                <a:latin typeface="Roboto"/>
                <a:ea typeface="Roboto"/>
                <a:cs typeface="Roboto"/>
                <a:sym typeface="Roboto"/>
              </a:rPr>
              <a:t>:</a:t>
            </a:r>
            <a:r>
              <a:rPr b="0" i="0" lang="en" sz="1600" u="none" cap="none" strike="noStrike">
                <a:solidFill>
                  <a:schemeClr val="dk2"/>
                </a:solidFill>
                <a:latin typeface="Roboto"/>
                <a:ea typeface="Roboto"/>
                <a:cs typeface="Roboto"/>
                <a:sym typeface="Roboto"/>
              </a:rPr>
              <a:t> </a:t>
            </a:r>
            <a:r>
              <a:rPr lang="en" sz="1200"/>
              <a:t>The underlying hypothesis is that the spatial and functional relationships between EEG channels can be effectively modeled using graph structures, and that learning such representations can bridge neural activity and visual depth perception or image understanding.</a:t>
            </a:r>
            <a:endParaRPr b="0" i="0" sz="1200" u="none" cap="none" strike="noStrike">
              <a:solidFill>
                <a:srgbClr val="000000"/>
              </a:solidFill>
              <a:latin typeface="Arial"/>
              <a:ea typeface="Arial"/>
              <a:cs typeface="Arial"/>
              <a:sym typeface="Arial"/>
            </a:endParaRPr>
          </a:p>
        </p:txBody>
      </p:sp>
      <p:pic>
        <p:nvPicPr>
          <p:cNvPr id="236" name="Google Shape;236;g35b01ff4a75_0_99"/>
          <p:cNvPicPr preferRelativeResize="0"/>
          <p:nvPr/>
        </p:nvPicPr>
        <p:blipFill>
          <a:blip r:embed="rId3">
            <a:alphaModFix/>
          </a:blip>
          <a:stretch>
            <a:fillRect/>
          </a:stretch>
        </p:blipFill>
        <p:spPr>
          <a:xfrm>
            <a:off x="1189300" y="2326925"/>
            <a:ext cx="3382700" cy="2431462"/>
          </a:xfrm>
          <a:prstGeom prst="rect">
            <a:avLst/>
          </a:prstGeom>
          <a:noFill/>
          <a:ln>
            <a:noFill/>
          </a:ln>
        </p:spPr>
      </p:pic>
      <p:pic>
        <p:nvPicPr>
          <p:cNvPr id="237" name="Google Shape;237;g35b01ff4a75_0_99"/>
          <p:cNvPicPr preferRelativeResize="0"/>
          <p:nvPr/>
        </p:nvPicPr>
        <p:blipFill>
          <a:blip r:embed="rId4">
            <a:alphaModFix/>
          </a:blip>
          <a:stretch>
            <a:fillRect/>
          </a:stretch>
        </p:blipFill>
        <p:spPr>
          <a:xfrm>
            <a:off x="5103008" y="2326925"/>
            <a:ext cx="3574190" cy="24314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33ce6e44aaf_0_731"/>
          <p:cNvSpPr txBox="1"/>
          <p:nvPr>
            <p:ph type="title"/>
          </p:nvPr>
        </p:nvSpPr>
        <p:spPr>
          <a:xfrm>
            <a:off x="729450" y="757342"/>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Results (EEG to Depth)</a:t>
            </a:r>
            <a:endParaRPr/>
          </a:p>
        </p:txBody>
      </p:sp>
      <p:sp>
        <p:nvSpPr>
          <p:cNvPr id="243" name="Google Shape;243;g33ce6e44aaf_0_731"/>
          <p:cNvSpPr txBox="1"/>
          <p:nvPr/>
        </p:nvSpPr>
        <p:spPr>
          <a:xfrm>
            <a:off x="793325" y="4350175"/>
            <a:ext cx="3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44" name="Google Shape;244;g33ce6e44aaf_0_731"/>
          <p:cNvSpPr txBox="1"/>
          <p:nvPr/>
        </p:nvSpPr>
        <p:spPr>
          <a:xfrm>
            <a:off x="727650" y="1300277"/>
            <a:ext cx="7688700" cy="302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2"/>
                </a:solidFill>
                <a:latin typeface="Roboto"/>
                <a:ea typeface="Roboto"/>
                <a:cs typeface="Roboto"/>
                <a:sym typeface="Roboto"/>
              </a:rPr>
              <a:t># Generating Depth Map directly from EEG ( GAT ) model. </a:t>
            </a:r>
            <a:r>
              <a:rPr b="0" i="0" lang="en" sz="800" u="none" cap="none" strike="noStrike">
                <a:solidFill>
                  <a:schemeClr val="dk2"/>
                </a:solidFill>
                <a:latin typeface="Roboto"/>
                <a:ea typeface="Roboto"/>
                <a:cs typeface="Roboto"/>
                <a:sym typeface="Roboto"/>
              </a:rPr>
              <a:t>[second pipeline] </a:t>
            </a:r>
            <a:endParaRPr b="0" i="0" sz="8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2"/>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2"/>
              </a:solidFill>
              <a:latin typeface="Roboto"/>
              <a:ea typeface="Roboto"/>
              <a:cs typeface="Roboto"/>
              <a:sym typeface="Roboto"/>
            </a:endParaRPr>
          </a:p>
        </p:txBody>
      </p:sp>
      <p:pic>
        <p:nvPicPr>
          <p:cNvPr id="245" name="Google Shape;245;g33ce6e44aaf_0_731"/>
          <p:cNvPicPr preferRelativeResize="0"/>
          <p:nvPr/>
        </p:nvPicPr>
        <p:blipFill rotWithShape="1">
          <a:blip r:embed="rId3">
            <a:alphaModFix/>
          </a:blip>
          <a:srcRect b="0" l="0" r="0" t="0"/>
          <a:stretch/>
        </p:blipFill>
        <p:spPr>
          <a:xfrm>
            <a:off x="1092674" y="1763800"/>
            <a:ext cx="6268625" cy="2345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33ce6e44aaf_0_429"/>
          <p:cNvSpPr txBox="1"/>
          <p:nvPr>
            <p:ph type="title"/>
          </p:nvPr>
        </p:nvSpPr>
        <p:spPr>
          <a:xfrm>
            <a:off x="729450" y="63058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Methodology</a:t>
            </a:r>
            <a:endParaRPr/>
          </a:p>
        </p:txBody>
      </p:sp>
      <p:sp>
        <p:nvSpPr>
          <p:cNvPr id="251" name="Google Shape;251;g33ce6e44aaf_0_429"/>
          <p:cNvSpPr txBox="1"/>
          <p:nvPr/>
        </p:nvSpPr>
        <p:spPr>
          <a:xfrm>
            <a:off x="727650" y="1300277"/>
            <a:ext cx="7688700" cy="3029700"/>
          </a:xfrm>
          <a:prstGeom prst="rect">
            <a:avLst/>
          </a:prstGeom>
          <a:noFill/>
          <a:ln>
            <a:noFill/>
          </a:ln>
        </p:spPr>
        <p:txBody>
          <a:bodyPr anchorCtr="0" anchor="t" bIns="91425" lIns="91425" spcFirstLastPara="1" rIns="91425" wrap="square" tIns="91425">
            <a:noAutofit/>
          </a:bodyPr>
          <a:lstStyle/>
          <a:p>
            <a:pPr indent="-285750" lvl="0" marL="368300" marR="0" rtl="0" algn="l">
              <a:lnSpc>
                <a:spcPct val="115000"/>
              </a:lnSpc>
              <a:spcBef>
                <a:spcPts val="0"/>
              </a:spcBef>
              <a:spcAft>
                <a:spcPts val="0"/>
              </a:spcAft>
              <a:buClr>
                <a:schemeClr val="dk2"/>
              </a:buClr>
              <a:buSzPts val="1600"/>
              <a:buFont typeface="Lato"/>
              <a:buChar char="●"/>
            </a:pPr>
            <a:r>
              <a:rPr b="0" i="0" lang="en" sz="1400" u="none" cap="none" strike="noStrike">
                <a:solidFill>
                  <a:schemeClr val="dk2"/>
                </a:solidFill>
                <a:latin typeface="Roboto"/>
                <a:ea typeface="Roboto"/>
                <a:cs typeface="Roboto"/>
                <a:sym typeface="Roboto"/>
              </a:rPr>
              <a:t>Stable Diffusion</a:t>
            </a:r>
            <a:r>
              <a:rPr b="0" i="0" lang="en" sz="1600" u="none" cap="none" strike="noStrike">
                <a:solidFill>
                  <a:schemeClr val="dk2"/>
                </a:solidFill>
                <a:latin typeface="Roboto"/>
                <a:ea typeface="Roboto"/>
                <a:cs typeface="Roboto"/>
                <a:sym typeface="Roboto"/>
              </a:rPr>
              <a:t> : </a:t>
            </a:r>
            <a:r>
              <a:rPr b="0" i="0" lang="en" sz="1200" u="none" cap="none" strike="noStrike">
                <a:solidFill>
                  <a:srgbClr val="000000"/>
                </a:solidFill>
                <a:latin typeface="Arial"/>
                <a:ea typeface="Arial"/>
                <a:cs typeface="Arial"/>
                <a:sym typeface="Arial"/>
              </a:rPr>
              <a:t>Stable Diffusion is an advanced generative model that transforms textual prompts into high-quality images. It leverages a diffusion process, which involves progressively adding noise to an image until it becomes indistinguishable from random noise. The model then reverses this process, learning to reconstruct the image, thus enabling detailed visual generation from text prompts. The architecture includes a U-Net for image synthesis and a text encoder that translates prompts into a latent space representation.</a:t>
            </a:r>
            <a:r>
              <a:rPr b="0" i="0" lang="en" sz="1200" u="none" cap="none" strike="noStrike">
                <a:solidFill>
                  <a:srgbClr val="000000"/>
                </a:solidFill>
                <a:latin typeface="Lato"/>
                <a:ea typeface="Lato"/>
                <a:cs typeface="Lato"/>
                <a:sym typeface="Lato"/>
              </a:rPr>
              <a:t> </a:t>
            </a:r>
            <a:endParaRPr b="0" i="0" sz="1200" u="none" cap="none" strike="noStrike">
              <a:solidFill>
                <a:srgbClr val="000000"/>
              </a:solidFill>
              <a:latin typeface="Arial"/>
              <a:ea typeface="Arial"/>
              <a:cs typeface="Arial"/>
              <a:sym typeface="Arial"/>
            </a:endParaRPr>
          </a:p>
        </p:txBody>
      </p:sp>
      <p:pic>
        <p:nvPicPr>
          <p:cNvPr id="252" name="Google Shape;252;g33ce6e44aaf_0_429"/>
          <p:cNvPicPr preferRelativeResize="0"/>
          <p:nvPr/>
        </p:nvPicPr>
        <p:blipFill rotWithShape="1">
          <a:blip r:embed="rId3">
            <a:alphaModFix/>
          </a:blip>
          <a:srcRect b="0" l="0" r="0" t="0"/>
          <a:stretch/>
        </p:blipFill>
        <p:spPr>
          <a:xfrm>
            <a:off x="1757700" y="2728450"/>
            <a:ext cx="5628600" cy="2340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3ce6e44aaf_0_444"/>
          <p:cNvSpPr txBox="1"/>
          <p:nvPr>
            <p:ph idx="1" type="body"/>
          </p:nvPr>
        </p:nvSpPr>
        <p:spPr>
          <a:xfrm>
            <a:off x="4572000" y="608775"/>
            <a:ext cx="4037700" cy="443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sz="1700">
                <a:solidFill>
                  <a:srgbClr val="000000"/>
                </a:solidFill>
                <a:latin typeface="Arial"/>
                <a:ea typeface="Arial"/>
                <a:cs typeface="Arial"/>
                <a:sym typeface="Arial"/>
              </a:rPr>
              <a:t>Our model brings EEG embeddings (from VAE) and text embeddings (from BLIP-2) into a shared latent space, aligning them using the CLIP model. The CLIP model is trained to predict text just from EEG embeddings. This alignment ensures that EEG-derived embeddings correspond to meaningful textual features, enabling effective multimodal integration. The text is then used as prompts along with depth information in a diffusion model to guide brain-informed image generation.</a:t>
            </a:r>
            <a:endParaRPr sz="1700">
              <a:solidFill>
                <a:srgbClr val="000000"/>
              </a:solidFill>
              <a:latin typeface="Arial"/>
              <a:ea typeface="Arial"/>
              <a:cs typeface="Arial"/>
              <a:sym typeface="Arial"/>
            </a:endParaRPr>
          </a:p>
          <a:p>
            <a:pPr indent="0" lvl="0" marL="0" rtl="0" algn="l">
              <a:lnSpc>
                <a:spcPct val="115000"/>
              </a:lnSpc>
              <a:spcBef>
                <a:spcPts val="0"/>
              </a:spcBef>
              <a:spcAft>
                <a:spcPts val="0"/>
              </a:spcAft>
              <a:buSzPts val="1300"/>
              <a:buNone/>
            </a:pPr>
            <a:r>
              <a:t/>
            </a:r>
            <a:endParaRPr sz="1600"/>
          </a:p>
        </p:txBody>
      </p:sp>
      <p:pic>
        <p:nvPicPr>
          <p:cNvPr id="258" name="Google Shape;258;g33ce6e44aaf_0_444"/>
          <p:cNvPicPr preferRelativeResize="0"/>
          <p:nvPr/>
        </p:nvPicPr>
        <p:blipFill rotWithShape="1">
          <a:blip r:embed="rId3">
            <a:alphaModFix/>
          </a:blip>
          <a:srcRect b="0" l="0" r="0" t="0"/>
          <a:stretch/>
        </p:blipFill>
        <p:spPr>
          <a:xfrm>
            <a:off x="232850" y="544025"/>
            <a:ext cx="3730375" cy="4499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8"/>
          <p:cNvSpPr txBox="1"/>
          <p:nvPr>
            <p:ph type="title"/>
          </p:nvPr>
        </p:nvSpPr>
        <p:spPr>
          <a:xfrm>
            <a:off x="729450" y="757342"/>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Results (Visual Decoding using Stable Diffusion)</a:t>
            </a:r>
            <a:endParaRPr/>
          </a:p>
        </p:txBody>
      </p:sp>
      <p:sp>
        <p:nvSpPr>
          <p:cNvPr id="264" name="Google Shape;264;p8"/>
          <p:cNvSpPr txBox="1"/>
          <p:nvPr/>
        </p:nvSpPr>
        <p:spPr>
          <a:xfrm>
            <a:off x="793325" y="4350175"/>
            <a:ext cx="3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65" name="Google Shape;265;p8"/>
          <p:cNvSpPr txBox="1"/>
          <p:nvPr/>
        </p:nvSpPr>
        <p:spPr>
          <a:xfrm>
            <a:off x="1071775" y="968452"/>
            <a:ext cx="7688700" cy="302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8"/>
          <p:cNvSpPr txBox="1"/>
          <p:nvPr/>
        </p:nvSpPr>
        <p:spPr>
          <a:xfrm>
            <a:off x="860875" y="2559475"/>
            <a:ext cx="11859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EEG Signal</a:t>
            </a:r>
            <a:endParaRPr b="0" i="0" sz="1100" u="none" cap="none" strike="noStrike">
              <a:solidFill>
                <a:schemeClr val="accent1"/>
              </a:solidFill>
              <a:latin typeface="Lato"/>
              <a:ea typeface="Lato"/>
              <a:cs typeface="Lato"/>
              <a:sym typeface="Lato"/>
            </a:endParaRPr>
          </a:p>
        </p:txBody>
      </p:sp>
      <p:pic>
        <p:nvPicPr>
          <p:cNvPr id="267" name="Google Shape;267;p8"/>
          <p:cNvPicPr preferRelativeResize="0"/>
          <p:nvPr/>
        </p:nvPicPr>
        <p:blipFill rotWithShape="1">
          <a:blip r:embed="rId3">
            <a:alphaModFix/>
          </a:blip>
          <a:srcRect b="0" l="0" r="0" t="0"/>
          <a:stretch/>
        </p:blipFill>
        <p:spPr>
          <a:xfrm>
            <a:off x="567023" y="2941588"/>
            <a:ext cx="1266700" cy="1334100"/>
          </a:xfrm>
          <a:prstGeom prst="rect">
            <a:avLst/>
          </a:prstGeom>
          <a:noFill/>
          <a:ln>
            <a:noFill/>
          </a:ln>
        </p:spPr>
      </p:pic>
      <p:sp>
        <p:nvSpPr>
          <p:cNvPr id="268" name="Google Shape;268;p8"/>
          <p:cNvSpPr txBox="1"/>
          <p:nvPr/>
        </p:nvSpPr>
        <p:spPr>
          <a:xfrm>
            <a:off x="647825" y="4196600"/>
            <a:ext cx="11859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Original Image</a:t>
            </a:r>
            <a:endParaRPr b="0" i="0" sz="1100" u="none" cap="none" strike="noStrike">
              <a:solidFill>
                <a:schemeClr val="accent1"/>
              </a:solidFill>
              <a:latin typeface="Lato"/>
              <a:ea typeface="Lato"/>
              <a:cs typeface="Lato"/>
              <a:sym typeface="Lato"/>
            </a:endParaRPr>
          </a:p>
        </p:txBody>
      </p:sp>
      <p:sp>
        <p:nvSpPr>
          <p:cNvPr id="269" name="Google Shape;269;p8"/>
          <p:cNvSpPr txBox="1"/>
          <p:nvPr/>
        </p:nvSpPr>
        <p:spPr>
          <a:xfrm>
            <a:off x="708350" y="4436625"/>
            <a:ext cx="11859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1"/>
                </a:solidFill>
                <a:latin typeface="Lato"/>
                <a:ea typeface="Lato"/>
                <a:cs typeface="Lato"/>
                <a:sym typeface="Lato"/>
              </a:rPr>
              <a:t>BLIP Generated Caption: </a:t>
            </a:r>
            <a:r>
              <a:rPr b="0" i="0" lang="en" sz="750" u="none" cap="none" strike="noStrike">
                <a:solidFill>
                  <a:schemeClr val="dk2"/>
                </a:solidFill>
                <a:highlight>
                  <a:schemeClr val="lt1"/>
                </a:highlight>
                <a:latin typeface="Roboto Mono"/>
                <a:ea typeface="Roboto Mono"/>
                <a:cs typeface="Roboto Mono"/>
                <a:sym typeface="Roboto Mono"/>
              </a:rPr>
              <a:t>a small armadillo walking on the dirt</a:t>
            </a:r>
            <a:endParaRPr b="0" i="0" sz="800" u="none" cap="none" strike="noStrike">
              <a:solidFill>
                <a:schemeClr val="dk2"/>
              </a:solidFill>
              <a:highlight>
                <a:schemeClr val="lt1"/>
              </a:highlight>
              <a:latin typeface="Lato"/>
              <a:ea typeface="Lato"/>
              <a:cs typeface="Lato"/>
              <a:sym typeface="Lato"/>
            </a:endParaRPr>
          </a:p>
        </p:txBody>
      </p:sp>
      <p:pic>
        <p:nvPicPr>
          <p:cNvPr id="270" name="Google Shape;270;p8"/>
          <p:cNvPicPr preferRelativeResize="0"/>
          <p:nvPr/>
        </p:nvPicPr>
        <p:blipFill rotWithShape="1">
          <a:blip r:embed="rId4">
            <a:alphaModFix/>
          </a:blip>
          <a:srcRect b="0" l="0" r="0" t="0"/>
          <a:stretch/>
        </p:blipFill>
        <p:spPr>
          <a:xfrm>
            <a:off x="3434450" y="3243838"/>
            <a:ext cx="1277608" cy="1334075"/>
          </a:xfrm>
          <a:prstGeom prst="rect">
            <a:avLst/>
          </a:prstGeom>
          <a:noFill/>
          <a:ln>
            <a:noFill/>
          </a:ln>
        </p:spPr>
      </p:pic>
      <p:cxnSp>
        <p:nvCxnSpPr>
          <p:cNvPr id="271" name="Google Shape;271;p8"/>
          <p:cNvCxnSpPr>
            <a:endCxn id="272" idx="1"/>
          </p:cNvCxnSpPr>
          <p:nvPr/>
        </p:nvCxnSpPr>
        <p:spPr>
          <a:xfrm flipH="1" rot="10800000">
            <a:off x="2340650" y="1912750"/>
            <a:ext cx="1093800" cy="215400"/>
          </a:xfrm>
          <a:prstGeom prst="straightConnector1">
            <a:avLst/>
          </a:prstGeom>
          <a:noFill/>
          <a:ln cap="flat" cmpd="sng" w="9525">
            <a:solidFill>
              <a:schemeClr val="dk2"/>
            </a:solidFill>
            <a:prstDash val="solid"/>
            <a:round/>
            <a:headEnd len="sm" w="sm" type="none"/>
            <a:tailEnd len="med" w="med" type="triangle"/>
          </a:ln>
        </p:spPr>
      </p:cxnSp>
      <p:cxnSp>
        <p:nvCxnSpPr>
          <p:cNvPr id="273" name="Google Shape;273;p8"/>
          <p:cNvCxnSpPr>
            <a:endCxn id="270" idx="1"/>
          </p:cNvCxnSpPr>
          <p:nvPr/>
        </p:nvCxnSpPr>
        <p:spPr>
          <a:xfrm>
            <a:off x="2340650" y="2127975"/>
            <a:ext cx="1093800" cy="1782900"/>
          </a:xfrm>
          <a:prstGeom prst="straightConnector1">
            <a:avLst/>
          </a:prstGeom>
          <a:noFill/>
          <a:ln cap="flat" cmpd="sng" w="9525">
            <a:solidFill>
              <a:schemeClr val="dk2"/>
            </a:solidFill>
            <a:prstDash val="solid"/>
            <a:round/>
            <a:headEnd len="sm" w="sm" type="none"/>
            <a:tailEnd len="med" w="med" type="triangle"/>
          </a:ln>
        </p:spPr>
      </p:cxnSp>
      <p:sp>
        <p:nvSpPr>
          <p:cNvPr id="272" name="Google Shape;272;p8"/>
          <p:cNvSpPr/>
          <p:nvPr/>
        </p:nvSpPr>
        <p:spPr>
          <a:xfrm>
            <a:off x="3434450" y="1540000"/>
            <a:ext cx="1632900" cy="7455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Generated Text:</a:t>
            </a:r>
            <a:endParaRPr b="0" i="0" sz="13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a baby armadillo in its enclosure at the zoo</a:t>
            </a:r>
            <a:endParaRPr b="0" i="0" sz="1100" u="none" cap="none" strike="noStrike">
              <a:solidFill>
                <a:srgbClr val="000000"/>
              </a:solidFill>
              <a:latin typeface="Lato"/>
              <a:ea typeface="Lato"/>
              <a:cs typeface="Lato"/>
              <a:sym typeface="Lato"/>
            </a:endParaRPr>
          </a:p>
        </p:txBody>
      </p:sp>
      <p:sp>
        <p:nvSpPr>
          <p:cNvPr id="274" name="Google Shape;274;p8"/>
          <p:cNvSpPr/>
          <p:nvPr/>
        </p:nvSpPr>
        <p:spPr>
          <a:xfrm>
            <a:off x="5067350" y="2534300"/>
            <a:ext cx="1632900" cy="7455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Stable Diffusion Model </a:t>
            </a:r>
            <a:br>
              <a:rPr b="0" i="0" lang="en" sz="1300" u="none" cap="none" strike="noStrike">
                <a:solidFill>
                  <a:schemeClr val="accent1"/>
                </a:solidFill>
                <a:latin typeface="Lato"/>
                <a:ea typeface="Lato"/>
                <a:cs typeface="Lato"/>
                <a:sym typeface="Lato"/>
              </a:rPr>
            </a:br>
            <a:r>
              <a:rPr b="0" i="0" lang="en" sz="800" u="none" cap="none" strike="noStrike">
                <a:solidFill>
                  <a:schemeClr val="accent1"/>
                </a:solidFill>
                <a:latin typeface="Lato"/>
                <a:ea typeface="Lato"/>
                <a:cs typeface="Lato"/>
                <a:sym typeface="Lato"/>
              </a:rPr>
              <a:t>(stabilityai/stable-diffusion-2-1-base)</a:t>
            </a:r>
            <a:endParaRPr b="0" i="0" sz="600" u="none" cap="none" strike="noStrike">
              <a:solidFill>
                <a:srgbClr val="000000"/>
              </a:solidFill>
              <a:latin typeface="Lato"/>
              <a:ea typeface="Lato"/>
              <a:cs typeface="Lato"/>
              <a:sym typeface="Lato"/>
            </a:endParaRPr>
          </a:p>
        </p:txBody>
      </p:sp>
      <p:cxnSp>
        <p:nvCxnSpPr>
          <p:cNvPr id="275" name="Google Shape;275;p8"/>
          <p:cNvCxnSpPr>
            <a:endCxn id="274" idx="0"/>
          </p:cNvCxnSpPr>
          <p:nvPr/>
        </p:nvCxnSpPr>
        <p:spPr>
          <a:xfrm>
            <a:off x="5067200" y="1912700"/>
            <a:ext cx="816600" cy="621600"/>
          </a:xfrm>
          <a:prstGeom prst="straightConnector1">
            <a:avLst/>
          </a:prstGeom>
          <a:noFill/>
          <a:ln cap="flat" cmpd="sng" w="9525">
            <a:solidFill>
              <a:schemeClr val="dk2"/>
            </a:solidFill>
            <a:prstDash val="solid"/>
            <a:round/>
            <a:headEnd len="sm" w="sm" type="none"/>
            <a:tailEnd len="med" w="med" type="triangle"/>
          </a:ln>
        </p:spPr>
      </p:cxnSp>
      <p:cxnSp>
        <p:nvCxnSpPr>
          <p:cNvPr id="276" name="Google Shape;276;p8"/>
          <p:cNvCxnSpPr>
            <a:endCxn id="274" idx="2"/>
          </p:cNvCxnSpPr>
          <p:nvPr/>
        </p:nvCxnSpPr>
        <p:spPr>
          <a:xfrm flipH="1" rot="10800000">
            <a:off x="4712000" y="3279800"/>
            <a:ext cx="1171800" cy="631200"/>
          </a:xfrm>
          <a:prstGeom prst="straightConnector1">
            <a:avLst/>
          </a:prstGeom>
          <a:noFill/>
          <a:ln cap="flat" cmpd="sng" w="9525">
            <a:solidFill>
              <a:schemeClr val="dk2"/>
            </a:solidFill>
            <a:prstDash val="solid"/>
            <a:round/>
            <a:headEnd len="sm" w="sm" type="none"/>
            <a:tailEnd len="med" w="med" type="triangle"/>
          </a:ln>
        </p:spPr>
      </p:cxnSp>
      <p:pic>
        <p:nvPicPr>
          <p:cNvPr id="277" name="Google Shape;277;p8"/>
          <p:cNvPicPr preferRelativeResize="0"/>
          <p:nvPr/>
        </p:nvPicPr>
        <p:blipFill rotWithShape="1">
          <a:blip r:embed="rId5">
            <a:alphaModFix/>
          </a:blip>
          <a:srcRect b="0" l="0" r="0" t="0"/>
          <a:stretch/>
        </p:blipFill>
        <p:spPr>
          <a:xfrm>
            <a:off x="7338350" y="2284550"/>
            <a:ext cx="1240675" cy="1245000"/>
          </a:xfrm>
          <a:prstGeom prst="rect">
            <a:avLst/>
          </a:prstGeom>
          <a:noFill/>
          <a:ln>
            <a:noFill/>
          </a:ln>
        </p:spPr>
      </p:pic>
      <p:cxnSp>
        <p:nvCxnSpPr>
          <p:cNvPr id="278" name="Google Shape;278;p8"/>
          <p:cNvCxnSpPr>
            <a:stCxn id="274" idx="3"/>
            <a:endCxn id="277" idx="1"/>
          </p:cNvCxnSpPr>
          <p:nvPr/>
        </p:nvCxnSpPr>
        <p:spPr>
          <a:xfrm>
            <a:off x="6700250" y="2907050"/>
            <a:ext cx="638100" cy="0"/>
          </a:xfrm>
          <a:prstGeom prst="straightConnector1">
            <a:avLst/>
          </a:prstGeom>
          <a:noFill/>
          <a:ln cap="flat" cmpd="sng" w="9525">
            <a:solidFill>
              <a:schemeClr val="dk2"/>
            </a:solidFill>
            <a:prstDash val="solid"/>
            <a:round/>
            <a:headEnd len="sm" w="sm" type="none"/>
            <a:tailEnd len="med" w="med" type="triangle"/>
          </a:ln>
        </p:spPr>
      </p:cxnSp>
      <p:sp>
        <p:nvSpPr>
          <p:cNvPr id="279" name="Google Shape;279;p8"/>
          <p:cNvSpPr txBox="1"/>
          <p:nvPr/>
        </p:nvSpPr>
        <p:spPr>
          <a:xfrm>
            <a:off x="7258375" y="3462950"/>
            <a:ext cx="15531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Reconstructed Image </a:t>
            </a:r>
            <a:endParaRPr b="0" i="0" sz="11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SSIM : 11.02%</a:t>
            </a:r>
            <a:endParaRPr b="0" i="0" sz="1100" u="none" cap="none" strike="noStrike">
              <a:solidFill>
                <a:schemeClr val="accent1"/>
              </a:solidFill>
              <a:latin typeface="Lato"/>
              <a:ea typeface="Lato"/>
              <a:cs typeface="Lato"/>
              <a:sym typeface="Lato"/>
            </a:endParaRPr>
          </a:p>
        </p:txBody>
      </p:sp>
      <p:pic>
        <p:nvPicPr>
          <p:cNvPr id="280" name="Google Shape;280;p8"/>
          <p:cNvPicPr preferRelativeResize="0"/>
          <p:nvPr/>
        </p:nvPicPr>
        <p:blipFill rotWithShape="1">
          <a:blip r:embed="rId6">
            <a:alphaModFix/>
          </a:blip>
          <a:srcRect b="0" l="0" r="0" t="0"/>
          <a:stretch/>
        </p:blipFill>
        <p:spPr>
          <a:xfrm>
            <a:off x="460150" y="1560953"/>
            <a:ext cx="1880500" cy="10698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659700" y="5427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Introduction  </a:t>
            </a:r>
            <a:endParaRPr/>
          </a:p>
        </p:txBody>
      </p:sp>
      <p:sp>
        <p:nvSpPr>
          <p:cNvPr id="93" name="Google Shape;93;p2"/>
          <p:cNvSpPr txBox="1"/>
          <p:nvPr/>
        </p:nvSpPr>
        <p:spPr>
          <a:xfrm>
            <a:off x="727650" y="1300277"/>
            <a:ext cx="7688700" cy="3029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Lato"/>
              <a:buChar char="●"/>
            </a:pPr>
            <a:r>
              <a:rPr b="0" i="0" lang="en" sz="1400" u="none" cap="none" strike="noStrike">
                <a:solidFill>
                  <a:schemeClr val="dk2"/>
                </a:solidFill>
                <a:latin typeface="Roboto"/>
                <a:ea typeface="Roboto"/>
                <a:cs typeface="Roboto"/>
                <a:sym typeface="Roboto"/>
              </a:rPr>
              <a:t>This project explores the use of brain activity, specifically EEG (Electroencephalogram) signals, to understand and recreate visual stimuli, and textual stimuli. By leveraging advanced machine learning models, we aim to bridge the gap between brain signals and visual content generation.</a:t>
            </a:r>
            <a:endParaRPr b="0" i="0" sz="1400" u="none" cap="none" strike="noStrike">
              <a:solidFill>
                <a:schemeClr val="dk2"/>
              </a:solidFill>
              <a:latin typeface="Roboto"/>
              <a:ea typeface="Roboto"/>
              <a:cs typeface="Roboto"/>
              <a:sym typeface="Roboto"/>
            </a:endParaRPr>
          </a:p>
          <a:p>
            <a:pPr indent="-317500" lvl="0" marL="457200" marR="0" rtl="0" algn="l">
              <a:lnSpc>
                <a:spcPct val="115000"/>
              </a:lnSpc>
              <a:spcBef>
                <a:spcPts val="0"/>
              </a:spcBef>
              <a:spcAft>
                <a:spcPts val="0"/>
              </a:spcAft>
              <a:buClr>
                <a:schemeClr val="dk2"/>
              </a:buClr>
              <a:buSzPts val="1400"/>
              <a:buFont typeface="Roboto"/>
              <a:buChar char="●"/>
            </a:pPr>
            <a:r>
              <a:rPr b="0" i="0" lang="en" sz="1400" u="none" cap="none" strike="noStrike">
                <a:solidFill>
                  <a:schemeClr val="dk2"/>
                </a:solidFill>
                <a:latin typeface="Roboto"/>
                <a:ea typeface="Roboto"/>
                <a:cs typeface="Roboto"/>
                <a:sym typeface="Roboto"/>
              </a:rPr>
              <a:t>Understanding how the brain encodes and processes visual information can open new avenues in fields like neuroscience, brain-computer interfaces, and human-computer interaction.</a:t>
            </a:r>
            <a:endParaRPr b="0" i="0" sz="1400" u="none" cap="none" strike="noStrike">
              <a:solidFill>
                <a:schemeClr val="dk2"/>
              </a:solidFill>
              <a:latin typeface="Roboto"/>
              <a:ea typeface="Roboto"/>
              <a:cs typeface="Roboto"/>
              <a:sym typeface="Roboto"/>
            </a:endParaRPr>
          </a:p>
          <a:p>
            <a:pPr indent="-317500" lvl="0" marL="457200" marR="0" rtl="0" algn="l">
              <a:lnSpc>
                <a:spcPct val="115000"/>
              </a:lnSpc>
              <a:spcBef>
                <a:spcPts val="0"/>
              </a:spcBef>
              <a:spcAft>
                <a:spcPts val="0"/>
              </a:spcAft>
              <a:buClr>
                <a:schemeClr val="dk2"/>
              </a:buClr>
              <a:buSzPts val="1400"/>
              <a:buFont typeface="Roboto"/>
              <a:buChar char="●"/>
            </a:pPr>
            <a:r>
              <a:rPr b="0" i="0" lang="en" sz="1400" u="none" cap="none" strike="noStrike">
                <a:solidFill>
                  <a:schemeClr val="dk2"/>
                </a:solidFill>
                <a:latin typeface="Roboto"/>
                <a:ea typeface="Roboto"/>
                <a:cs typeface="Roboto"/>
                <a:sym typeface="Roboto"/>
              </a:rPr>
              <a:t>Current techniques focus primarily on text-based descriptions for image generation, but bypassing this intermediate step and generating images directly from EEG signals can lead to more intuitive applications, such as "thought-to-image" reconstruction.</a:t>
            </a:r>
            <a:endParaRPr b="0" i="0" sz="1400" u="none" cap="none" strike="noStrike">
              <a:solidFill>
                <a:schemeClr val="dk2"/>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33ce6e44aaf_0_808"/>
          <p:cNvSpPr txBox="1"/>
          <p:nvPr>
            <p:ph type="title"/>
          </p:nvPr>
        </p:nvSpPr>
        <p:spPr>
          <a:xfrm>
            <a:off x="729450" y="757342"/>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Results (Visual Decoding using Stable Diffusion)</a:t>
            </a:r>
            <a:endParaRPr/>
          </a:p>
        </p:txBody>
      </p:sp>
      <p:sp>
        <p:nvSpPr>
          <p:cNvPr id="286" name="Google Shape;286;g33ce6e44aaf_0_808"/>
          <p:cNvSpPr txBox="1"/>
          <p:nvPr/>
        </p:nvSpPr>
        <p:spPr>
          <a:xfrm>
            <a:off x="793325" y="4350175"/>
            <a:ext cx="3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87" name="Google Shape;287;g33ce6e44aaf_0_808"/>
          <p:cNvSpPr txBox="1"/>
          <p:nvPr/>
        </p:nvSpPr>
        <p:spPr>
          <a:xfrm>
            <a:off x="1127750" y="365077"/>
            <a:ext cx="7688700" cy="302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33ce6e44aaf_0_808"/>
          <p:cNvSpPr txBox="1"/>
          <p:nvPr/>
        </p:nvSpPr>
        <p:spPr>
          <a:xfrm>
            <a:off x="928475" y="2571750"/>
            <a:ext cx="11859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EEG Signal</a:t>
            </a:r>
            <a:endParaRPr b="0" i="0" sz="1100" u="none" cap="none" strike="noStrike">
              <a:solidFill>
                <a:schemeClr val="accent1"/>
              </a:solidFill>
              <a:latin typeface="Lato"/>
              <a:ea typeface="Lato"/>
              <a:cs typeface="Lato"/>
              <a:sym typeface="Lato"/>
            </a:endParaRPr>
          </a:p>
        </p:txBody>
      </p:sp>
      <p:sp>
        <p:nvSpPr>
          <p:cNvPr id="289" name="Google Shape;289;g33ce6e44aaf_0_808"/>
          <p:cNvSpPr txBox="1"/>
          <p:nvPr/>
        </p:nvSpPr>
        <p:spPr>
          <a:xfrm>
            <a:off x="715425" y="4208875"/>
            <a:ext cx="11859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Original Image</a:t>
            </a:r>
            <a:endParaRPr b="0" i="0" sz="1100" u="none" cap="none" strike="noStrike">
              <a:solidFill>
                <a:schemeClr val="accent1"/>
              </a:solidFill>
              <a:latin typeface="Lato"/>
              <a:ea typeface="Lato"/>
              <a:cs typeface="Lato"/>
              <a:sym typeface="Lato"/>
            </a:endParaRPr>
          </a:p>
        </p:txBody>
      </p:sp>
      <p:sp>
        <p:nvSpPr>
          <p:cNvPr id="290" name="Google Shape;290;g33ce6e44aaf_0_808"/>
          <p:cNvSpPr txBox="1"/>
          <p:nvPr/>
        </p:nvSpPr>
        <p:spPr>
          <a:xfrm>
            <a:off x="775950" y="4448900"/>
            <a:ext cx="1185900" cy="14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accent1"/>
                </a:solidFill>
                <a:latin typeface="Lato"/>
                <a:ea typeface="Lato"/>
                <a:cs typeface="Lato"/>
                <a:sym typeface="Lato"/>
              </a:rPr>
              <a:t>BLIP Generated Caption: </a:t>
            </a:r>
            <a:r>
              <a:rPr b="0" i="0" lang="en" sz="650" u="none" cap="none" strike="noStrike">
                <a:solidFill>
                  <a:schemeClr val="dk2"/>
                </a:solidFill>
                <a:highlight>
                  <a:schemeClr val="lt1"/>
                </a:highlight>
                <a:latin typeface="Roboto Mono"/>
                <a:ea typeface="Roboto Mono"/>
                <a:cs typeface="Roboto Mono"/>
                <a:sym typeface="Roboto Mono"/>
              </a:rPr>
              <a:t>a group of people riding in a boat on the water</a:t>
            </a:r>
            <a:endParaRPr b="0" i="0" sz="400" u="none" cap="none" strike="noStrike">
              <a:solidFill>
                <a:schemeClr val="dk2"/>
              </a:solidFill>
              <a:highlight>
                <a:schemeClr val="lt1"/>
              </a:highlight>
              <a:latin typeface="Lato"/>
              <a:ea typeface="Lato"/>
              <a:cs typeface="Lato"/>
              <a:sym typeface="Lato"/>
            </a:endParaRPr>
          </a:p>
        </p:txBody>
      </p:sp>
      <p:cxnSp>
        <p:nvCxnSpPr>
          <p:cNvPr id="291" name="Google Shape;291;g33ce6e44aaf_0_808"/>
          <p:cNvCxnSpPr>
            <a:endCxn id="292" idx="1"/>
          </p:cNvCxnSpPr>
          <p:nvPr/>
        </p:nvCxnSpPr>
        <p:spPr>
          <a:xfrm flipH="1" rot="10800000">
            <a:off x="2408250" y="1925025"/>
            <a:ext cx="1093800" cy="215400"/>
          </a:xfrm>
          <a:prstGeom prst="straightConnector1">
            <a:avLst/>
          </a:prstGeom>
          <a:noFill/>
          <a:ln cap="flat" cmpd="sng" w="9525">
            <a:solidFill>
              <a:schemeClr val="dk2"/>
            </a:solidFill>
            <a:prstDash val="solid"/>
            <a:round/>
            <a:headEnd len="sm" w="sm" type="none"/>
            <a:tailEnd len="med" w="med" type="triangle"/>
          </a:ln>
        </p:spPr>
      </p:cxnSp>
      <p:cxnSp>
        <p:nvCxnSpPr>
          <p:cNvPr id="293" name="Google Shape;293;g33ce6e44aaf_0_808"/>
          <p:cNvCxnSpPr>
            <a:endCxn id="294" idx="1"/>
          </p:cNvCxnSpPr>
          <p:nvPr/>
        </p:nvCxnSpPr>
        <p:spPr>
          <a:xfrm>
            <a:off x="2408250" y="2140463"/>
            <a:ext cx="1093800" cy="1773000"/>
          </a:xfrm>
          <a:prstGeom prst="straightConnector1">
            <a:avLst/>
          </a:prstGeom>
          <a:noFill/>
          <a:ln cap="flat" cmpd="sng" w="9525">
            <a:solidFill>
              <a:schemeClr val="dk2"/>
            </a:solidFill>
            <a:prstDash val="solid"/>
            <a:round/>
            <a:headEnd len="sm" w="sm" type="none"/>
            <a:tailEnd len="med" w="med" type="triangle"/>
          </a:ln>
        </p:spPr>
      </p:cxnSp>
      <p:sp>
        <p:nvSpPr>
          <p:cNvPr id="292" name="Google Shape;292;g33ce6e44aaf_0_808"/>
          <p:cNvSpPr/>
          <p:nvPr/>
        </p:nvSpPr>
        <p:spPr>
          <a:xfrm>
            <a:off x="3502050" y="1552275"/>
            <a:ext cx="1632900" cy="7455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Generated Text:</a:t>
            </a:r>
            <a:endParaRPr b="0" i="0" sz="13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a group of people riding in an airboat</a:t>
            </a:r>
            <a:endParaRPr b="0" i="0" sz="1100" u="none" cap="none" strike="noStrike">
              <a:solidFill>
                <a:srgbClr val="000000"/>
              </a:solidFill>
              <a:latin typeface="Lato"/>
              <a:ea typeface="Lato"/>
              <a:cs typeface="Lato"/>
              <a:sym typeface="Lato"/>
            </a:endParaRPr>
          </a:p>
        </p:txBody>
      </p:sp>
      <p:sp>
        <p:nvSpPr>
          <p:cNvPr id="295" name="Google Shape;295;g33ce6e44aaf_0_808"/>
          <p:cNvSpPr/>
          <p:nvPr/>
        </p:nvSpPr>
        <p:spPr>
          <a:xfrm>
            <a:off x="5134950" y="2546575"/>
            <a:ext cx="1632900" cy="7455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accent1"/>
                </a:solidFill>
                <a:latin typeface="Lato"/>
                <a:ea typeface="Lato"/>
                <a:cs typeface="Lato"/>
                <a:sym typeface="Lato"/>
              </a:rPr>
              <a:t>Stable Diffusion Model </a:t>
            </a:r>
            <a:br>
              <a:rPr b="0" i="0" lang="en" sz="1300" u="none" cap="none" strike="noStrike">
                <a:solidFill>
                  <a:schemeClr val="accent1"/>
                </a:solidFill>
                <a:latin typeface="Lato"/>
                <a:ea typeface="Lato"/>
                <a:cs typeface="Lato"/>
                <a:sym typeface="Lato"/>
              </a:rPr>
            </a:br>
            <a:r>
              <a:rPr b="0" i="0" lang="en" sz="800" u="none" cap="none" strike="noStrike">
                <a:solidFill>
                  <a:schemeClr val="accent1"/>
                </a:solidFill>
                <a:latin typeface="Lato"/>
                <a:ea typeface="Lato"/>
                <a:cs typeface="Lato"/>
                <a:sym typeface="Lato"/>
              </a:rPr>
              <a:t>(stabilityai/stable-diffusion-2-1-base)</a:t>
            </a:r>
            <a:endParaRPr b="0" i="0" sz="600" u="none" cap="none" strike="noStrike">
              <a:solidFill>
                <a:srgbClr val="000000"/>
              </a:solidFill>
              <a:latin typeface="Lato"/>
              <a:ea typeface="Lato"/>
              <a:cs typeface="Lato"/>
              <a:sym typeface="Lato"/>
            </a:endParaRPr>
          </a:p>
        </p:txBody>
      </p:sp>
      <p:cxnSp>
        <p:nvCxnSpPr>
          <p:cNvPr id="296" name="Google Shape;296;g33ce6e44aaf_0_808"/>
          <p:cNvCxnSpPr>
            <a:endCxn id="295" idx="0"/>
          </p:cNvCxnSpPr>
          <p:nvPr/>
        </p:nvCxnSpPr>
        <p:spPr>
          <a:xfrm>
            <a:off x="5134800" y="1924975"/>
            <a:ext cx="816600" cy="621600"/>
          </a:xfrm>
          <a:prstGeom prst="straightConnector1">
            <a:avLst/>
          </a:prstGeom>
          <a:noFill/>
          <a:ln cap="flat" cmpd="sng" w="9525">
            <a:solidFill>
              <a:schemeClr val="dk2"/>
            </a:solidFill>
            <a:prstDash val="solid"/>
            <a:round/>
            <a:headEnd len="sm" w="sm" type="none"/>
            <a:tailEnd len="med" w="med" type="triangle"/>
          </a:ln>
        </p:spPr>
      </p:cxnSp>
      <p:cxnSp>
        <p:nvCxnSpPr>
          <p:cNvPr id="297" name="Google Shape;297;g33ce6e44aaf_0_808"/>
          <p:cNvCxnSpPr>
            <a:stCxn id="294" idx="3"/>
            <a:endCxn id="295" idx="2"/>
          </p:cNvCxnSpPr>
          <p:nvPr/>
        </p:nvCxnSpPr>
        <p:spPr>
          <a:xfrm flipH="1" rot="10800000">
            <a:off x="4780325" y="3292163"/>
            <a:ext cx="1171200" cy="621300"/>
          </a:xfrm>
          <a:prstGeom prst="straightConnector1">
            <a:avLst/>
          </a:prstGeom>
          <a:noFill/>
          <a:ln cap="flat" cmpd="sng" w="9525">
            <a:solidFill>
              <a:schemeClr val="dk2"/>
            </a:solidFill>
            <a:prstDash val="solid"/>
            <a:round/>
            <a:headEnd len="sm" w="sm" type="none"/>
            <a:tailEnd len="med" w="med" type="triangle"/>
          </a:ln>
        </p:spPr>
      </p:cxnSp>
      <p:cxnSp>
        <p:nvCxnSpPr>
          <p:cNvPr id="298" name="Google Shape;298;g33ce6e44aaf_0_808"/>
          <p:cNvCxnSpPr>
            <a:stCxn id="295" idx="3"/>
          </p:cNvCxnSpPr>
          <p:nvPr/>
        </p:nvCxnSpPr>
        <p:spPr>
          <a:xfrm>
            <a:off x="6767850" y="2919325"/>
            <a:ext cx="638100" cy="0"/>
          </a:xfrm>
          <a:prstGeom prst="straightConnector1">
            <a:avLst/>
          </a:prstGeom>
          <a:noFill/>
          <a:ln cap="flat" cmpd="sng" w="9525">
            <a:solidFill>
              <a:schemeClr val="dk2"/>
            </a:solidFill>
            <a:prstDash val="solid"/>
            <a:round/>
            <a:headEnd len="sm" w="sm" type="none"/>
            <a:tailEnd len="med" w="med" type="triangle"/>
          </a:ln>
        </p:spPr>
      </p:cxnSp>
      <p:sp>
        <p:nvSpPr>
          <p:cNvPr id="299" name="Google Shape;299;g33ce6e44aaf_0_808"/>
          <p:cNvSpPr txBox="1"/>
          <p:nvPr/>
        </p:nvSpPr>
        <p:spPr>
          <a:xfrm>
            <a:off x="7405875" y="3645863"/>
            <a:ext cx="15000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Reconstructed Image </a:t>
            </a:r>
            <a:endParaRPr b="0" i="0" sz="1100" u="none" cap="none" strike="noStrike">
              <a:solidFill>
                <a:schemeClr val="accent1"/>
              </a:solidFill>
              <a:latin typeface="Lato"/>
              <a:ea typeface="Lato"/>
              <a:cs typeface="Lato"/>
              <a:sym typeface="Lato"/>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SSIM : 14.32%</a:t>
            </a:r>
            <a:endParaRPr b="0" i="0" sz="1100" u="none" cap="none" strike="noStrike">
              <a:solidFill>
                <a:schemeClr val="accent1"/>
              </a:solidFill>
              <a:latin typeface="Lato"/>
              <a:ea typeface="Lato"/>
              <a:cs typeface="Lato"/>
              <a:sym typeface="Lato"/>
            </a:endParaRPr>
          </a:p>
        </p:txBody>
      </p:sp>
      <p:pic>
        <p:nvPicPr>
          <p:cNvPr id="300" name="Google Shape;300;g33ce6e44aaf_0_808"/>
          <p:cNvPicPr preferRelativeResize="0"/>
          <p:nvPr/>
        </p:nvPicPr>
        <p:blipFill rotWithShape="1">
          <a:blip r:embed="rId3">
            <a:alphaModFix/>
          </a:blip>
          <a:srcRect b="0" l="0" r="0" t="0"/>
          <a:stretch/>
        </p:blipFill>
        <p:spPr>
          <a:xfrm>
            <a:off x="624000" y="2868165"/>
            <a:ext cx="1368750" cy="1425635"/>
          </a:xfrm>
          <a:prstGeom prst="rect">
            <a:avLst/>
          </a:prstGeom>
          <a:noFill/>
          <a:ln>
            <a:noFill/>
          </a:ln>
        </p:spPr>
      </p:pic>
      <p:pic>
        <p:nvPicPr>
          <p:cNvPr id="294" name="Google Shape;294;g33ce6e44aaf_0_808"/>
          <p:cNvPicPr preferRelativeResize="0"/>
          <p:nvPr/>
        </p:nvPicPr>
        <p:blipFill rotWithShape="1">
          <a:blip r:embed="rId4">
            <a:alphaModFix/>
          </a:blip>
          <a:srcRect b="0" l="0" r="0" t="0"/>
          <a:stretch/>
        </p:blipFill>
        <p:spPr>
          <a:xfrm>
            <a:off x="3502050" y="3236725"/>
            <a:ext cx="1278275" cy="1353475"/>
          </a:xfrm>
          <a:prstGeom prst="rect">
            <a:avLst/>
          </a:prstGeom>
          <a:noFill/>
          <a:ln>
            <a:noFill/>
          </a:ln>
        </p:spPr>
      </p:pic>
      <p:pic>
        <p:nvPicPr>
          <p:cNvPr id="301" name="Google Shape;301;g33ce6e44aaf_0_808"/>
          <p:cNvPicPr preferRelativeResize="0"/>
          <p:nvPr/>
        </p:nvPicPr>
        <p:blipFill rotWithShape="1">
          <a:blip r:embed="rId5">
            <a:alphaModFix/>
          </a:blip>
          <a:srcRect b="0" l="0" r="0" t="0"/>
          <a:stretch/>
        </p:blipFill>
        <p:spPr>
          <a:xfrm>
            <a:off x="7405951" y="2166788"/>
            <a:ext cx="1499851" cy="1505075"/>
          </a:xfrm>
          <a:prstGeom prst="rect">
            <a:avLst/>
          </a:prstGeom>
          <a:noFill/>
          <a:ln>
            <a:noFill/>
          </a:ln>
        </p:spPr>
      </p:pic>
      <p:pic>
        <p:nvPicPr>
          <p:cNvPr id="302" name="Google Shape;302;g33ce6e44aaf_0_808"/>
          <p:cNvPicPr preferRelativeResize="0"/>
          <p:nvPr/>
        </p:nvPicPr>
        <p:blipFill rotWithShape="1">
          <a:blip r:embed="rId6">
            <a:alphaModFix/>
          </a:blip>
          <a:srcRect b="0" l="0" r="0" t="0"/>
          <a:stretch/>
        </p:blipFill>
        <p:spPr>
          <a:xfrm>
            <a:off x="527875" y="1592325"/>
            <a:ext cx="1880374" cy="1059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35b01ff4a75_1_21"/>
          <p:cNvSpPr txBox="1"/>
          <p:nvPr>
            <p:ph type="title"/>
          </p:nvPr>
        </p:nvSpPr>
        <p:spPr>
          <a:xfrm>
            <a:off x="727650" y="644167"/>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Results (Quantitative Results and Ablation Study)</a:t>
            </a:r>
            <a:endParaRPr/>
          </a:p>
        </p:txBody>
      </p:sp>
      <p:sp>
        <p:nvSpPr>
          <p:cNvPr id="308" name="Google Shape;308;g35b01ff4a75_1_21"/>
          <p:cNvSpPr txBox="1"/>
          <p:nvPr/>
        </p:nvSpPr>
        <p:spPr>
          <a:xfrm>
            <a:off x="793325" y="4350175"/>
            <a:ext cx="3705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309" name="Google Shape;309;g35b01ff4a75_1_21"/>
          <p:cNvPicPr preferRelativeResize="0"/>
          <p:nvPr/>
        </p:nvPicPr>
        <p:blipFill>
          <a:blip r:embed="rId3">
            <a:alphaModFix/>
          </a:blip>
          <a:stretch>
            <a:fillRect/>
          </a:stretch>
        </p:blipFill>
        <p:spPr>
          <a:xfrm>
            <a:off x="856850" y="1411150"/>
            <a:ext cx="7743750" cy="34825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0"/>
          <p:cNvSpPr txBox="1"/>
          <p:nvPr>
            <p:ph type="title"/>
          </p:nvPr>
        </p:nvSpPr>
        <p:spPr>
          <a:xfrm>
            <a:off x="727650" y="70301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Discussion and Conclusions</a:t>
            </a:r>
            <a:endParaRPr/>
          </a:p>
        </p:txBody>
      </p:sp>
      <p:sp>
        <p:nvSpPr>
          <p:cNvPr id="315" name="Google Shape;315;p10"/>
          <p:cNvSpPr txBox="1"/>
          <p:nvPr/>
        </p:nvSpPr>
        <p:spPr>
          <a:xfrm>
            <a:off x="727650" y="1300277"/>
            <a:ext cx="7688700" cy="30297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In this project, we tackled the challenge of visual encoding using EEG signals, focusing on three key pipelines. </a:t>
            </a:r>
            <a:endParaRPr b="0" i="0" sz="1200" u="none" cap="none" strike="noStrike">
              <a:solidFill>
                <a:schemeClr val="dk2"/>
              </a:solidFill>
              <a:latin typeface="Arial"/>
              <a:ea typeface="Arial"/>
              <a:cs typeface="Arial"/>
              <a:sym typeface="Arial"/>
            </a:endParaRPr>
          </a:p>
          <a:p>
            <a:pPr indent="-304800" lvl="0" marL="457200" marR="0" rtl="0" algn="l">
              <a:lnSpc>
                <a:spcPct val="115000"/>
              </a:lnSpc>
              <a:spcBef>
                <a:spcPts val="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First, we extracted depth information from EEG data, addressing the complexities of interpreting brainwave signals to estimate spatial and temporal information. </a:t>
            </a:r>
            <a:endParaRPr b="0" i="0" sz="1200" u="none" cap="none" strike="noStrike">
              <a:solidFill>
                <a:schemeClr val="dk2"/>
              </a:solidFill>
              <a:latin typeface="Arial"/>
              <a:ea typeface="Arial"/>
              <a:cs typeface="Arial"/>
              <a:sym typeface="Arial"/>
            </a:endParaRPr>
          </a:p>
          <a:p>
            <a:pPr indent="-304800" lvl="0" marL="457200" marR="0" rtl="0" algn="l">
              <a:lnSpc>
                <a:spcPct val="115000"/>
              </a:lnSpc>
              <a:spcBef>
                <a:spcPts val="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Next, we generated captions for the corresponding images using BLIP-2, ensuring the captions accurately described the image content.</a:t>
            </a:r>
            <a:endParaRPr b="0" i="0" sz="1200" u="none" cap="none" strike="noStrike">
              <a:solidFill>
                <a:schemeClr val="dk2"/>
              </a:solidFill>
              <a:latin typeface="Arial"/>
              <a:ea typeface="Arial"/>
              <a:cs typeface="Arial"/>
              <a:sym typeface="Arial"/>
            </a:endParaRPr>
          </a:p>
          <a:p>
            <a:pPr indent="-304800" lvl="0" marL="457200" marR="0" rtl="0" algn="l">
              <a:lnSpc>
                <a:spcPct val="115000"/>
              </a:lnSpc>
              <a:spcBef>
                <a:spcPts val="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Next we used the concept of training a Masked CLIP model to convert EEG to Text.</a:t>
            </a:r>
            <a:endParaRPr b="0" i="0" sz="1200" u="none" cap="none" strike="noStrike">
              <a:solidFill>
                <a:schemeClr val="dk2"/>
              </a:solidFill>
              <a:latin typeface="Arial"/>
              <a:ea typeface="Arial"/>
              <a:cs typeface="Arial"/>
              <a:sym typeface="Arial"/>
            </a:endParaRPr>
          </a:p>
          <a:p>
            <a:pPr indent="-304800" lvl="0" marL="457200" marR="0" rtl="0" algn="l">
              <a:lnSpc>
                <a:spcPct val="115000"/>
              </a:lnSpc>
              <a:spcBef>
                <a:spcPts val="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Finally, a noisy image, the generated text, and the extracted depth information were combined in a stable diffusion model to reconstruct the image.</a:t>
            </a:r>
            <a:endParaRPr b="0" i="0" sz="1200" u="none" cap="none" strike="noStrike">
              <a:solidFill>
                <a:schemeClr val="dk2"/>
              </a:solidFill>
              <a:latin typeface="Arial"/>
              <a:ea typeface="Arial"/>
              <a:cs typeface="Arial"/>
              <a:sym typeface="Arial"/>
            </a:endParaRPr>
          </a:p>
          <a:p>
            <a:pPr indent="-304800" lvl="0" marL="457200" marR="0" rtl="0" algn="l">
              <a:lnSpc>
                <a:spcPct val="115000"/>
              </a:lnSpc>
              <a:spcBef>
                <a:spcPts val="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We have done experimentation to see how we can get the best results from our model</a:t>
            </a:r>
            <a:endParaRPr b="0" i="0" sz="1200" u="none" cap="none" strike="noStrike">
              <a:solidFill>
                <a:schemeClr val="dk2"/>
              </a:solidFill>
              <a:latin typeface="Arial"/>
              <a:ea typeface="Arial"/>
              <a:cs typeface="Arial"/>
              <a:sym typeface="Arial"/>
            </a:endParaRPr>
          </a:p>
          <a:p>
            <a:pPr indent="-304800" lvl="0" marL="457200" marR="0" rtl="0" algn="l">
              <a:lnSpc>
                <a:spcPct val="115000"/>
              </a:lnSpc>
              <a:spcBef>
                <a:spcPts val="0"/>
              </a:spcBef>
              <a:spcAft>
                <a:spcPts val="0"/>
              </a:spcAft>
              <a:buClr>
                <a:schemeClr val="dk2"/>
              </a:buClr>
              <a:buSzPts val="1200"/>
              <a:buFont typeface="Arial"/>
              <a:buChar char="●"/>
            </a:pPr>
            <a:r>
              <a:rPr b="0" i="0" lang="en" sz="1200" u="none" cap="none" strike="noStrike">
                <a:solidFill>
                  <a:schemeClr val="dk2"/>
                </a:solidFill>
                <a:latin typeface="Arial"/>
                <a:ea typeface="Arial"/>
                <a:cs typeface="Arial"/>
                <a:sym typeface="Arial"/>
              </a:rPr>
              <a:t>Each step presented unique challenges, from noise in EEG data to the quality of image reconstruction, leading to insights on the strengths and limitations of the integrated approach.</a:t>
            </a:r>
            <a:endParaRPr b="0" i="0" sz="1400" u="none" cap="none" strike="noStrike">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g33ce6e44aaf_0_526"/>
          <p:cNvSpPr txBox="1"/>
          <p:nvPr>
            <p:ph type="title"/>
          </p:nvPr>
        </p:nvSpPr>
        <p:spPr>
          <a:xfrm>
            <a:off x="727650" y="70301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Future Work and Timeline</a:t>
            </a:r>
            <a:endParaRPr/>
          </a:p>
        </p:txBody>
      </p:sp>
      <p:sp>
        <p:nvSpPr>
          <p:cNvPr id="321" name="Google Shape;321;g33ce6e44aaf_0_526"/>
          <p:cNvSpPr txBox="1"/>
          <p:nvPr/>
        </p:nvSpPr>
        <p:spPr>
          <a:xfrm>
            <a:off x="727650" y="1238227"/>
            <a:ext cx="7688700" cy="302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January</a:t>
            </a:r>
            <a:endParaRPr b="1" i="0" sz="800" u="none" cap="none" strike="noStrike">
              <a:solidFill>
                <a:srgbClr val="000000"/>
              </a:solidFill>
              <a:latin typeface="Arial"/>
              <a:ea typeface="Arial"/>
              <a:cs typeface="Arial"/>
              <a:sym typeface="Arial"/>
            </a:endParaRPr>
          </a:p>
          <a:p>
            <a:pPr indent="-273050" lvl="0" marL="457200" marR="0" rtl="0" algn="l">
              <a:lnSpc>
                <a:spcPct val="115000"/>
              </a:lnSpc>
              <a:spcBef>
                <a:spcPts val="1200"/>
              </a:spcBef>
              <a:spcAft>
                <a:spcPts val="0"/>
              </a:spcAft>
              <a:buClr>
                <a:srgbClr val="000000"/>
              </a:buClr>
              <a:buSzPts val="700"/>
              <a:buFont typeface="Arial"/>
              <a:buChar char="●"/>
            </a:pPr>
            <a:r>
              <a:rPr b="0" i="0" lang="en" sz="700" u="none" cap="none" strike="noStrike">
                <a:solidFill>
                  <a:srgbClr val="000000"/>
                </a:solidFill>
                <a:latin typeface="Arial"/>
                <a:ea typeface="Arial"/>
                <a:cs typeface="Arial"/>
                <a:sym typeface="Arial"/>
              </a:rPr>
              <a:t>Worked on compiling the experimentation results which we have got from MTP-1</a:t>
            </a:r>
            <a:endParaRPr b="0" i="0" sz="700" u="none" cap="none" strike="noStrike">
              <a:solidFill>
                <a:srgbClr val="000000"/>
              </a:solidFill>
              <a:latin typeface="Arial"/>
              <a:ea typeface="Arial"/>
              <a:cs typeface="Arial"/>
              <a:sym typeface="Arial"/>
            </a:endParaRPr>
          </a:p>
          <a:p>
            <a:pPr indent="-273050" lvl="0" marL="457200" marR="0" rtl="0" algn="l">
              <a:lnSpc>
                <a:spcPct val="115000"/>
              </a:lnSpc>
              <a:spcBef>
                <a:spcPts val="0"/>
              </a:spcBef>
              <a:spcAft>
                <a:spcPts val="0"/>
              </a:spcAft>
              <a:buClr>
                <a:srgbClr val="000000"/>
              </a:buClr>
              <a:buSzPts val="700"/>
              <a:buFont typeface="Arial"/>
              <a:buChar char="●"/>
            </a:pPr>
            <a:r>
              <a:rPr b="0" i="0" lang="en" sz="700" u="none" cap="none" strike="noStrike">
                <a:solidFill>
                  <a:srgbClr val="000000"/>
                </a:solidFill>
                <a:latin typeface="Arial"/>
                <a:ea typeface="Arial"/>
                <a:cs typeface="Arial"/>
                <a:sym typeface="Arial"/>
              </a:rPr>
              <a:t>Move towards the testing procedure using models like BLIP-2 , Masked CLIP, VAE to improve the quality of eeg embeddings and generated captions.</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February</a:t>
            </a:r>
            <a:endParaRPr b="1"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700"/>
              <a:buFont typeface="Arial"/>
              <a:buNone/>
            </a:pPr>
            <a:r>
              <a:rPr b="1" i="0" lang="en" sz="700" u="none" cap="none" strike="noStrike">
                <a:solidFill>
                  <a:srgbClr val="000000"/>
                </a:solidFill>
                <a:latin typeface="Arial"/>
                <a:ea typeface="Arial"/>
                <a:cs typeface="Arial"/>
                <a:sym typeface="Arial"/>
              </a:rPr>
              <a:t>Weeks 1-2:</a:t>
            </a:r>
            <a:endParaRPr b="1" i="0" sz="700" u="none" cap="none" strike="noStrike">
              <a:solidFill>
                <a:srgbClr val="000000"/>
              </a:solidFill>
              <a:latin typeface="Arial"/>
              <a:ea typeface="Arial"/>
              <a:cs typeface="Arial"/>
              <a:sym typeface="Arial"/>
            </a:endParaRPr>
          </a:p>
          <a:p>
            <a:pPr indent="-273050" lvl="0" marL="457200" marR="0" rtl="0" algn="l">
              <a:lnSpc>
                <a:spcPct val="115000"/>
              </a:lnSpc>
              <a:spcBef>
                <a:spcPts val="1200"/>
              </a:spcBef>
              <a:spcAft>
                <a:spcPts val="0"/>
              </a:spcAft>
              <a:buClr>
                <a:srgbClr val="000000"/>
              </a:buClr>
              <a:buSzPts val="700"/>
              <a:buFont typeface="Arial"/>
              <a:buChar char="●"/>
            </a:pPr>
            <a:r>
              <a:rPr b="0" i="0" lang="en" sz="700" u="none" cap="none" strike="noStrike">
                <a:solidFill>
                  <a:srgbClr val="000000"/>
                </a:solidFill>
                <a:latin typeface="Arial"/>
                <a:ea typeface="Arial"/>
                <a:cs typeface="Arial"/>
                <a:sym typeface="Arial"/>
              </a:rPr>
              <a:t>Training the CLIP model to convert EEG to Text.</a:t>
            </a:r>
            <a:endParaRPr b="0" i="0" sz="700" u="none" cap="none" strike="noStrike">
              <a:solidFill>
                <a:srgbClr val="000000"/>
              </a:solidFill>
              <a:latin typeface="Arial"/>
              <a:ea typeface="Arial"/>
              <a:cs typeface="Arial"/>
              <a:sym typeface="Arial"/>
            </a:endParaRPr>
          </a:p>
          <a:p>
            <a:pPr indent="-273050" lvl="0" marL="457200" marR="0" rtl="0" algn="l">
              <a:lnSpc>
                <a:spcPct val="115000"/>
              </a:lnSpc>
              <a:spcBef>
                <a:spcPts val="0"/>
              </a:spcBef>
              <a:spcAft>
                <a:spcPts val="0"/>
              </a:spcAft>
              <a:buClr>
                <a:srgbClr val="000000"/>
              </a:buClr>
              <a:buSzPts val="700"/>
              <a:buFont typeface="Arial"/>
              <a:buChar char="●"/>
            </a:pPr>
            <a:r>
              <a:rPr b="0" i="0" lang="en" sz="700" u="none" cap="none" strike="noStrike">
                <a:solidFill>
                  <a:srgbClr val="000000"/>
                </a:solidFill>
                <a:latin typeface="Arial"/>
                <a:ea typeface="Arial"/>
                <a:cs typeface="Arial"/>
                <a:sym typeface="Arial"/>
              </a:rPr>
              <a:t>Exploring various encoders to get the best embeddings (like hvEEGNet)  and decoders to convert the generated text embeddings back to text.</a:t>
            </a:r>
            <a:endParaRPr b="0" i="0" sz="700" u="none" cap="none" strike="noStrike">
              <a:solidFill>
                <a:srgbClr val="000000"/>
              </a:solidFill>
              <a:latin typeface="Arial"/>
              <a:ea typeface="Arial"/>
              <a:cs typeface="Arial"/>
              <a:sym typeface="Arial"/>
            </a:endParaRPr>
          </a:p>
          <a:p>
            <a:pPr indent="-273050" lvl="0" marL="457200" marR="0" rtl="0" algn="l">
              <a:lnSpc>
                <a:spcPct val="115000"/>
              </a:lnSpc>
              <a:spcBef>
                <a:spcPts val="0"/>
              </a:spcBef>
              <a:spcAft>
                <a:spcPts val="0"/>
              </a:spcAft>
              <a:buClr>
                <a:srgbClr val="000000"/>
              </a:buClr>
              <a:buSzPts val="700"/>
              <a:buFont typeface="Arial"/>
              <a:buChar char="●"/>
            </a:pPr>
            <a:r>
              <a:rPr b="0" i="0" lang="en" sz="700" u="none" cap="none" strike="noStrike">
                <a:solidFill>
                  <a:srgbClr val="000000"/>
                </a:solidFill>
                <a:latin typeface="Arial"/>
                <a:ea typeface="Arial"/>
                <a:cs typeface="Arial"/>
                <a:sym typeface="Arial"/>
              </a:rPr>
              <a:t>Researched for other models to directly convert EEG to Text without using CLIP. (DeCap)</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700"/>
              <a:buFont typeface="Arial"/>
              <a:buNone/>
            </a:pPr>
            <a:r>
              <a:rPr b="1" i="0" lang="en" sz="700" u="none" cap="none" strike="noStrike">
                <a:solidFill>
                  <a:srgbClr val="000000"/>
                </a:solidFill>
                <a:latin typeface="Arial"/>
                <a:ea typeface="Arial"/>
                <a:cs typeface="Arial"/>
                <a:sym typeface="Arial"/>
              </a:rPr>
              <a:t>Weeks 3-4: </a:t>
            </a:r>
            <a:endParaRPr b="0" i="0" sz="700" u="none" cap="none" strike="noStrike">
              <a:solidFill>
                <a:srgbClr val="000000"/>
              </a:solidFill>
              <a:latin typeface="Arial"/>
              <a:ea typeface="Arial"/>
              <a:cs typeface="Arial"/>
              <a:sym typeface="Arial"/>
            </a:endParaRPr>
          </a:p>
          <a:p>
            <a:pPr indent="-273050" lvl="0" marL="457200" marR="0" rtl="0" algn="l">
              <a:lnSpc>
                <a:spcPct val="115000"/>
              </a:lnSpc>
              <a:spcBef>
                <a:spcPts val="1200"/>
              </a:spcBef>
              <a:spcAft>
                <a:spcPts val="0"/>
              </a:spcAft>
              <a:buClr>
                <a:srgbClr val="000000"/>
              </a:buClr>
              <a:buSzPts val="700"/>
              <a:buFont typeface="Arial"/>
              <a:buChar char="●"/>
            </a:pPr>
            <a:r>
              <a:rPr b="0" i="0" lang="en" sz="700" u="none" cap="none" strike="noStrike">
                <a:solidFill>
                  <a:srgbClr val="000000"/>
                </a:solidFill>
                <a:latin typeface="Arial"/>
                <a:ea typeface="Arial"/>
                <a:cs typeface="Arial"/>
                <a:sym typeface="Arial"/>
              </a:rPr>
              <a:t>Compiling all the work , generated the required results.</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800"/>
              <a:buFont typeface="Arial"/>
              <a:buNone/>
            </a:pPr>
            <a:r>
              <a:rPr b="1" i="0" lang="en" sz="800" u="none" cap="none" strike="noStrike">
                <a:solidFill>
                  <a:srgbClr val="000000"/>
                </a:solidFill>
                <a:latin typeface="Arial"/>
                <a:ea typeface="Arial"/>
                <a:cs typeface="Arial"/>
                <a:sym typeface="Arial"/>
              </a:rPr>
              <a:t>(Future Work)</a:t>
            </a:r>
            <a:endParaRPr b="1" i="0" sz="8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700"/>
              <a:buFont typeface="Arial"/>
              <a:buNone/>
            </a:pPr>
            <a:r>
              <a:rPr b="1" i="0" lang="en" sz="700" u="none" cap="none" strike="noStrike">
                <a:solidFill>
                  <a:srgbClr val="000000"/>
                </a:solidFill>
                <a:latin typeface="Arial"/>
                <a:ea typeface="Arial"/>
                <a:cs typeface="Arial"/>
                <a:sym typeface="Arial"/>
              </a:rPr>
              <a:t>March:</a:t>
            </a:r>
            <a:r>
              <a:rPr b="0" i="0" lang="en" sz="700" u="none" cap="none" strike="noStrike">
                <a:solidFill>
                  <a:srgbClr val="000000"/>
                </a:solidFill>
                <a:latin typeface="Arial"/>
                <a:ea typeface="Arial"/>
                <a:cs typeface="Arial"/>
                <a:sym typeface="Arial"/>
              </a:rPr>
              <a:t>  Improve Overall Accuracy of the model</a:t>
            </a:r>
            <a:endParaRPr b="0" i="0" sz="700" u="none" cap="none" strike="noStrike">
              <a:solidFill>
                <a:srgbClr val="000000"/>
              </a:solidFill>
              <a:latin typeface="Arial"/>
              <a:ea typeface="Arial"/>
              <a:cs typeface="Arial"/>
              <a:sym typeface="Arial"/>
            </a:endParaRPr>
          </a:p>
          <a:p>
            <a:pPr indent="-273050" lvl="0" marL="457200" marR="0" rtl="0" algn="l">
              <a:lnSpc>
                <a:spcPct val="115000"/>
              </a:lnSpc>
              <a:spcBef>
                <a:spcPts val="1200"/>
              </a:spcBef>
              <a:spcAft>
                <a:spcPts val="0"/>
              </a:spcAft>
              <a:buClr>
                <a:srgbClr val="000000"/>
              </a:buClr>
              <a:buSzPts val="700"/>
              <a:buFont typeface="Arial"/>
              <a:buChar char="●"/>
            </a:pPr>
            <a:r>
              <a:rPr b="0" i="0" lang="en" sz="700" u="none" cap="none" strike="noStrike">
                <a:solidFill>
                  <a:srgbClr val="000000"/>
                </a:solidFill>
                <a:latin typeface="Arial"/>
                <a:ea typeface="Arial"/>
                <a:cs typeface="Arial"/>
                <a:sym typeface="Arial"/>
              </a:rPr>
              <a:t>Compare performance of the original and modified models using benchmark datasets and doing some Experimentation to produce the best results from our model.</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700"/>
              <a:buFont typeface="Arial"/>
              <a:buNone/>
            </a:pPr>
            <a:r>
              <a:rPr b="1" i="0" lang="en" sz="700" u="none" cap="none" strike="noStrike">
                <a:solidFill>
                  <a:srgbClr val="000000"/>
                </a:solidFill>
                <a:latin typeface="Arial"/>
                <a:ea typeface="Arial"/>
                <a:cs typeface="Arial"/>
                <a:sym typeface="Arial"/>
              </a:rPr>
              <a:t>April and May: </a:t>
            </a:r>
            <a:r>
              <a:rPr b="0" i="0" lang="en" sz="700" u="none" cap="none" strike="noStrike">
                <a:solidFill>
                  <a:srgbClr val="000000"/>
                </a:solidFill>
                <a:latin typeface="Arial"/>
                <a:ea typeface="Arial"/>
                <a:cs typeface="Arial"/>
                <a:sym typeface="Arial"/>
              </a:rPr>
              <a:t>Generalizing the Model to multiple subjects</a:t>
            </a:r>
            <a:r>
              <a:rPr b="1" i="0" lang="en" sz="700" u="none" cap="none" strike="noStrike">
                <a:solidFill>
                  <a:srgbClr val="000000"/>
                </a:solidFill>
                <a:latin typeface="Arial"/>
                <a:ea typeface="Arial"/>
                <a:cs typeface="Arial"/>
                <a:sym typeface="Arial"/>
              </a:rPr>
              <a:t>, </a:t>
            </a:r>
            <a:r>
              <a:rPr b="0" i="0" lang="en" sz="700" u="none" cap="none" strike="noStrike">
                <a:solidFill>
                  <a:srgbClr val="000000"/>
                </a:solidFill>
                <a:latin typeface="Arial"/>
                <a:ea typeface="Arial"/>
                <a:cs typeface="Arial"/>
                <a:sym typeface="Arial"/>
              </a:rPr>
              <a:t>Benchmarking and Submission </a:t>
            </a:r>
            <a:endParaRPr b="0" i="0" sz="700" u="none" cap="none" strike="noStrike">
              <a:solidFill>
                <a:srgbClr val="000000"/>
              </a:solidFill>
              <a:latin typeface="Arial"/>
              <a:ea typeface="Arial"/>
              <a:cs typeface="Arial"/>
              <a:sym typeface="Arial"/>
            </a:endParaRPr>
          </a:p>
          <a:p>
            <a:pPr indent="-273050" lvl="0" marL="457200" marR="0" rtl="0" algn="l">
              <a:lnSpc>
                <a:spcPct val="115000"/>
              </a:lnSpc>
              <a:spcBef>
                <a:spcPts val="1200"/>
              </a:spcBef>
              <a:spcAft>
                <a:spcPts val="0"/>
              </a:spcAft>
              <a:buClr>
                <a:srgbClr val="000000"/>
              </a:buClr>
              <a:buSzPts val="700"/>
              <a:buFont typeface="Arial"/>
              <a:buChar char="●"/>
            </a:pPr>
            <a:r>
              <a:rPr b="0" i="0" lang="en" sz="700" u="none" cap="none" strike="noStrike">
                <a:solidFill>
                  <a:srgbClr val="000000"/>
                </a:solidFill>
                <a:latin typeface="Arial"/>
                <a:ea typeface="Arial"/>
                <a:cs typeface="Arial"/>
                <a:sym typeface="Arial"/>
              </a:rPr>
              <a:t>Analyze results and prepare the final report for submission by the end of November.</a:t>
            </a:r>
            <a:endParaRPr b="0" i="0" sz="7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33ce6e44aaf_0_608"/>
          <p:cNvSpPr txBox="1"/>
          <p:nvPr>
            <p:ph type="title"/>
          </p:nvPr>
        </p:nvSpPr>
        <p:spPr>
          <a:xfrm>
            <a:off x="727650" y="755662"/>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References</a:t>
            </a:r>
            <a:endParaRPr/>
          </a:p>
        </p:txBody>
      </p:sp>
      <p:sp>
        <p:nvSpPr>
          <p:cNvPr id="327" name="Google Shape;327;g33ce6e44aaf_0_608"/>
          <p:cNvSpPr txBox="1"/>
          <p:nvPr/>
        </p:nvSpPr>
        <p:spPr>
          <a:xfrm>
            <a:off x="802950" y="1534925"/>
            <a:ext cx="7538100" cy="3010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dk2"/>
              </a:buClr>
              <a:buSzPts val="1300"/>
              <a:buFont typeface="Lato"/>
              <a:buChar char="●"/>
            </a:pPr>
            <a:r>
              <a:rPr b="0" i="0" lang="en" sz="1100" u="none" cap="none" strike="noStrike">
                <a:solidFill>
                  <a:srgbClr val="000000"/>
                </a:solidFill>
                <a:latin typeface="Arial"/>
                <a:ea typeface="Arial"/>
                <a:cs typeface="Arial"/>
                <a:sym typeface="Arial"/>
              </a:rPr>
              <a:t>Radford, A., Kim, J. W., Xu, C., Desai, G., &amp; Sutskever, I. (2021). Learning transferable visual models from natural language supervision. In </a:t>
            </a:r>
            <a:r>
              <a:rPr b="0" i="1" lang="en" sz="1100" u="none" cap="none" strike="noStrike">
                <a:solidFill>
                  <a:srgbClr val="000000"/>
                </a:solidFill>
                <a:latin typeface="Arial"/>
                <a:ea typeface="Arial"/>
                <a:cs typeface="Arial"/>
                <a:sym typeface="Arial"/>
              </a:rPr>
              <a:t>International conference on machine learning</a:t>
            </a:r>
            <a:r>
              <a:rPr b="0" i="0" lang="en" sz="1100" u="none" cap="none" strike="noStrike">
                <a:solidFill>
                  <a:srgbClr val="000000"/>
                </a:solidFill>
                <a:latin typeface="Arial"/>
                <a:ea typeface="Arial"/>
                <a:cs typeface="Arial"/>
                <a:sym typeface="Arial"/>
              </a:rPr>
              <a:t> (pp. 8748-8763). PMLR.</a:t>
            </a:r>
            <a:endParaRPr b="0" i="0" sz="11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chemeClr val="dk2"/>
              </a:buClr>
              <a:buSzPts val="1300"/>
              <a:buFont typeface="Lato"/>
              <a:buChar char="●"/>
            </a:pPr>
            <a:r>
              <a:rPr b="0" i="0" lang="en" sz="1100" u="none" cap="none" strike="noStrike">
                <a:solidFill>
                  <a:srgbClr val="000000"/>
                </a:solidFill>
                <a:latin typeface="Arial"/>
                <a:ea typeface="Arial"/>
                <a:cs typeface="Arial"/>
                <a:sym typeface="Arial"/>
              </a:rPr>
              <a:t>Li, J., Li, D., Xiong, C., &amp; Hoi, S. C. (2022). Blip: Bootstrapping language-image pre-training for unified vision-language understanding and generation. In </a:t>
            </a:r>
            <a:r>
              <a:rPr b="0" i="1" lang="en" sz="1100" u="none" cap="none" strike="noStrike">
                <a:solidFill>
                  <a:srgbClr val="000000"/>
                </a:solidFill>
                <a:latin typeface="Arial"/>
                <a:ea typeface="Arial"/>
                <a:cs typeface="Arial"/>
                <a:sym typeface="Arial"/>
              </a:rPr>
              <a:t>International Conference on Machine Learning</a:t>
            </a:r>
            <a:r>
              <a:rPr b="0" i="0" lang="en" sz="1100" u="none" cap="none" strike="noStrike">
                <a:solidFill>
                  <a:srgbClr val="000000"/>
                </a:solidFill>
                <a:latin typeface="Arial"/>
                <a:ea typeface="Arial"/>
                <a:cs typeface="Arial"/>
                <a:sym typeface="Arial"/>
              </a:rPr>
              <a:t> (pp. 12888-12900). PMLR.</a:t>
            </a:r>
            <a:endParaRPr b="0" i="0" sz="11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chemeClr val="dk2"/>
              </a:buClr>
              <a:buSzPts val="1300"/>
              <a:buFont typeface="Lato"/>
              <a:buChar char="●"/>
            </a:pPr>
            <a:r>
              <a:rPr b="0" i="0" lang="en" sz="1100" u="none" cap="none" strike="noStrike">
                <a:solidFill>
                  <a:srgbClr val="000000"/>
                </a:solidFill>
                <a:latin typeface="Arial"/>
                <a:ea typeface="Arial"/>
                <a:cs typeface="Arial"/>
                <a:sym typeface="Arial"/>
              </a:rPr>
              <a:t>Brown, T. B., Mann, B., Ryder, N., Subbiah, M., Kaplan, J., Dhariwal, P., ... &amp; Amodei, D. (2020). Language models are few-shot learners. </a:t>
            </a:r>
            <a:r>
              <a:rPr b="0" i="1" lang="en" sz="1100" u="none" cap="none" strike="noStrike">
                <a:solidFill>
                  <a:srgbClr val="000000"/>
                </a:solidFill>
                <a:latin typeface="Arial"/>
                <a:ea typeface="Arial"/>
                <a:cs typeface="Arial"/>
                <a:sym typeface="Arial"/>
              </a:rPr>
              <a:t>Advances in neural information processing systems</a:t>
            </a:r>
            <a:r>
              <a:rPr b="0" i="0" lang="en" sz="1100" u="none" cap="none" strike="noStrike">
                <a:solidFill>
                  <a:srgbClr val="000000"/>
                </a:solidFill>
                <a:latin typeface="Arial"/>
                <a:ea typeface="Arial"/>
                <a:cs typeface="Arial"/>
                <a:sym typeface="Arial"/>
              </a:rPr>
              <a:t>, </a:t>
            </a:r>
            <a:r>
              <a:rPr b="0" i="1" lang="en" sz="1100" u="none" cap="none" strike="noStrike">
                <a:solidFill>
                  <a:srgbClr val="000000"/>
                </a:solidFill>
                <a:latin typeface="Arial"/>
                <a:ea typeface="Arial"/>
                <a:cs typeface="Arial"/>
                <a:sym typeface="Arial"/>
              </a:rPr>
              <a:t>33</a:t>
            </a:r>
            <a:r>
              <a:rPr b="0" i="0" lang="en" sz="1100" u="none" cap="none" strike="noStrike">
                <a:solidFill>
                  <a:srgbClr val="000000"/>
                </a:solidFill>
                <a:latin typeface="Arial"/>
                <a:ea typeface="Arial"/>
                <a:cs typeface="Arial"/>
                <a:sym typeface="Arial"/>
              </a:rPr>
              <a:t>, 1877-1901.</a:t>
            </a:r>
            <a:endParaRPr b="0" i="0" sz="11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chemeClr val="dk2"/>
              </a:buClr>
              <a:buSzPts val="1300"/>
              <a:buFont typeface="Lato"/>
              <a:buChar char="●"/>
            </a:pPr>
            <a:r>
              <a:rPr b="0" i="0" lang="en" sz="1100" u="none" cap="none" strike="noStrike">
                <a:solidFill>
                  <a:srgbClr val="000000"/>
                </a:solidFill>
                <a:latin typeface="Arial"/>
                <a:ea typeface="Arial"/>
                <a:cs typeface="Arial"/>
                <a:sym typeface="Arial"/>
              </a:rPr>
              <a:t>Chung, H. W., Kim, Y., Hou, X., Longpre, S., Odena, A., Raffel, C., ... &amp; Zhou, D. (2022). Scaling instruction-finetuned language models. arXiv preprint arXiv:2210.11416.</a:t>
            </a:r>
            <a:endParaRPr b="0" i="0" sz="1100" u="none" cap="none" strike="noStrike">
              <a:solidFill>
                <a:srgbClr val="000000"/>
              </a:solidFill>
              <a:latin typeface="Arial"/>
              <a:ea typeface="Arial"/>
              <a:cs typeface="Arial"/>
              <a:sym typeface="Arial"/>
            </a:endParaRPr>
          </a:p>
          <a:p>
            <a:pPr indent="-311150" lvl="0" marL="457200" marR="0" rtl="0" algn="l">
              <a:lnSpc>
                <a:spcPct val="100000"/>
              </a:lnSpc>
              <a:spcBef>
                <a:spcPts val="0"/>
              </a:spcBef>
              <a:spcAft>
                <a:spcPts val="0"/>
              </a:spcAft>
              <a:buClr>
                <a:schemeClr val="dk2"/>
              </a:buClr>
              <a:buSzPts val="1300"/>
              <a:buFont typeface="Lato"/>
              <a:buChar char="●"/>
            </a:pPr>
            <a:r>
              <a:rPr b="0" i="0" lang="en" sz="1100" u="none" cap="none" strike="noStrike">
                <a:solidFill>
                  <a:srgbClr val="000000"/>
                </a:solidFill>
                <a:latin typeface="Arial"/>
                <a:ea typeface="Arial"/>
                <a:cs typeface="Arial"/>
                <a:sym typeface="Arial"/>
              </a:rPr>
              <a:t>Zhu, L., &amp; Yang, Y. (2020). Actbert: A hierarchical transformer for temporal structured activity recognition. In </a:t>
            </a:r>
            <a:r>
              <a:rPr b="0" i="1" lang="en" sz="1100" u="none" cap="none" strike="noStrike">
                <a:solidFill>
                  <a:srgbClr val="000000"/>
                </a:solidFill>
                <a:latin typeface="Arial"/>
                <a:ea typeface="Arial"/>
                <a:cs typeface="Arial"/>
                <a:sym typeface="Arial"/>
              </a:rPr>
              <a:t>Proceedings of the 28th ACM International Conference on Multimedia</a:t>
            </a:r>
            <a:r>
              <a:rPr b="0" i="0" lang="en" sz="1100" u="none" cap="none" strike="noStrike">
                <a:solidFill>
                  <a:srgbClr val="000000"/>
                </a:solidFill>
                <a:latin typeface="Arial"/>
                <a:ea typeface="Arial"/>
                <a:cs typeface="Arial"/>
                <a:sym typeface="Arial"/>
              </a:rPr>
              <a:t> (pp. 436-445).</a:t>
            </a:r>
            <a:endParaRPr b="0" i="0" sz="11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Lato"/>
              <a:buChar char="●"/>
            </a:pPr>
            <a:r>
              <a:rPr b="0" i="0" lang="en" sz="1100" u="none" cap="none" strike="noStrike">
                <a:solidFill>
                  <a:srgbClr val="000000"/>
                </a:solidFill>
                <a:latin typeface="Arial"/>
                <a:ea typeface="Arial"/>
                <a:cs typeface="Arial"/>
                <a:sym typeface="Arial"/>
              </a:rPr>
              <a:t>Radford, A., Kim, J. W., Xu, C., Desai, G., &amp; Sutskever, I. (2021). Learning transferable visual models from natural language supervision. In </a:t>
            </a:r>
            <a:r>
              <a:rPr b="0" i="1" lang="en" sz="1100" u="none" cap="none" strike="noStrike">
                <a:solidFill>
                  <a:srgbClr val="000000"/>
                </a:solidFill>
                <a:latin typeface="Arial"/>
                <a:ea typeface="Arial"/>
                <a:cs typeface="Arial"/>
                <a:sym typeface="Arial"/>
              </a:rPr>
              <a:t>International conference on machine learning</a:t>
            </a:r>
            <a:r>
              <a:rPr b="0" i="0" lang="en" sz="1100" u="none" cap="none" strike="noStrike">
                <a:solidFill>
                  <a:srgbClr val="000000"/>
                </a:solidFill>
                <a:latin typeface="Arial"/>
                <a:ea typeface="Arial"/>
                <a:cs typeface="Arial"/>
                <a:sym typeface="Arial"/>
              </a:rPr>
              <a:t> (pp. 8748-8763). PMLR</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Rombach, R., Blattmann, A., Lorenz, D., Esser, P., &amp; Ommer, B. (2022). High-resolution image synthesis with latent diffusion models. In </a:t>
            </a:r>
            <a:r>
              <a:rPr b="0" i="1" lang="en" sz="1100" u="none" cap="none" strike="noStrike">
                <a:solidFill>
                  <a:srgbClr val="000000"/>
                </a:solidFill>
                <a:latin typeface="Arial"/>
                <a:ea typeface="Arial"/>
                <a:cs typeface="Arial"/>
                <a:sym typeface="Arial"/>
              </a:rPr>
              <a:t>Proceedings of the IEEE/CVF Conference on Computer Vision and Pattern Recognition</a:t>
            </a:r>
            <a:r>
              <a:rPr b="0" i="0" lang="en" sz="1100" u="none" cap="none" strike="noStrike">
                <a:solidFill>
                  <a:srgbClr val="000000"/>
                </a:solidFill>
                <a:latin typeface="Arial"/>
                <a:ea typeface="Arial"/>
                <a:cs typeface="Arial"/>
                <a:sym typeface="Arial"/>
              </a:rPr>
              <a:t> (pp. 10684-10695)</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300"/>
              <a:buFont typeface="Arial"/>
              <a:buNone/>
            </a:pPr>
            <a:r>
              <a:t/>
            </a:r>
            <a:endParaRPr b="0" i="0" sz="1300" u="none" cap="none" strike="noStrike">
              <a:solidFill>
                <a:schemeClr val="dk2"/>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3"/>
          <p:cNvSpPr txBox="1"/>
          <p:nvPr>
            <p:ph idx="1" type="body"/>
          </p:nvPr>
        </p:nvSpPr>
        <p:spPr>
          <a:xfrm>
            <a:off x="729450" y="1372708"/>
            <a:ext cx="7688700" cy="22611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sz="2800">
                <a:solidFill>
                  <a:schemeClr val="dk1"/>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4"/>
          <p:cNvSpPr txBox="1"/>
          <p:nvPr>
            <p:ph type="title"/>
          </p:nvPr>
        </p:nvSpPr>
        <p:spPr>
          <a:xfrm>
            <a:off x="727650" y="672603"/>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Objectives</a:t>
            </a:r>
            <a:endParaRPr/>
          </a:p>
        </p:txBody>
      </p:sp>
      <p:sp>
        <p:nvSpPr>
          <p:cNvPr id="99" name="Google Shape;99;p4"/>
          <p:cNvSpPr txBox="1"/>
          <p:nvPr>
            <p:ph idx="1" type="body"/>
          </p:nvPr>
        </p:nvSpPr>
        <p:spPr>
          <a:xfrm>
            <a:off x="727650" y="1300277"/>
            <a:ext cx="7688700" cy="3029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000000"/>
              </a:buClr>
              <a:buSzPts val="1200"/>
              <a:buFont typeface="Arial"/>
              <a:buChar char="●"/>
            </a:pPr>
            <a:r>
              <a:rPr b="1" lang="en" sz="1200">
                <a:solidFill>
                  <a:srgbClr val="000000"/>
                </a:solidFill>
                <a:latin typeface="Raleway"/>
                <a:ea typeface="Raleway"/>
                <a:cs typeface="Raleway"/>
                <a:sym typeface="Raleway"/>
              </a:rPr>
              <a:t>Develop a Textual Encoding Pipeline Using EEG Signals</a:t>
            </a:r>
            <a:r>
              <a:rPr lang="en" sz="1200">
                <a:solidFill>
                  <a:srgbClr val="000000"/>
                </a:solidFill>
                <a:latin typeface="Raleway"/>
                <a:ea typeface="Raleway"/>
                <a:cs typeface="Raleway"/>
                <a:sym typeface="Raleway"/>
              </a:rPr>
              <a:t>: Create a robust framework that can extract meaningful features from EEG signals and use them to represent and understand visual stimuli through textual information.</a:t>
            </a:r>
            <a:endParaRPr sz="1200">
              <a:solidFill>
                <a:srgbClr val="000000"/>
              </a:solidFill>
              <a:latin typeface="Raleway"/>
              <a:ea typeface="Raleway"/>
              <a:cs typeface="Raleway"/>
              <a:sym typeface="Raleway"/>
            </a:endParaRPr>
          </a:p>
          <a:p>
            <a:pPr indent="0" lvl="0" marL="457200" rtl="0" algn="l">
              <a:lnSpc>
                <a:spcPct val="115000"/>
              </a:lnSpc>
              <a:spcBef>
                <a:spcPts val="1200"/>
              </a:spcBef>
              <a:spcAft>
                <a:spcPts val="0"/>
              </a:spcAft>
              <a:buSzPts val="1300"/>
              <a:buNone/>
            </a:pPr>
            <a:r>
              <a:t/>
            </a:r>
            <a:endParaRPr sz="1200">
              <a:solidFill>
                <a:srgbClr val="000000"/>
              </a:solidFill>
              <a:latin typeface="Raleway"/>
              <a:ea typeface="Raleway"/>
              <a:cs typeface="Raleway"/>
              <a:sym typeface="Raleway"/>
            </a:endParaRPr>
          </a:p>
          <a:p>
            <a:pPr indent="-304800" lvl="0" marL="457200" rtl="0" algn="l">
              <a:lnSpc>
                <a:spcPct val="115000"/>
              </a:lnSpc>
              <a:spcBef>
                <a:spcPts val="1200"/>
              </a:spcBef>
              <a:spcAft>
                <a:spcPts val="0"/>
              </a:spcAft>
              <a:buClr>
                <a:srgbClr val="000000"/>
              </a:buClr>
              <a:buSzPts val="1200"/>
              <a:buFont typeface="Arial"/>
              <a:buChar char="●"/>
            </a:pPr>
            <a:r>
              <a:rPr b="1" lang="en" sz="1200">
                <a:solidFill>
                  <a:srgbClr val="000000"/>
                </a:solidFill>
                <a:latin typeface="Raleway"/>
                <a:ea typeface="Raleway"/>
                <a:cs typeface="Raleway"/>
                <a:sym typeface="Raleway"/>
              </a:rPr>
              <a:t>Integrate Multi-Modal Techniques for Image Reconstruction</a:t>
            </a:r>
            <a:r>
              <a:rPr lang="en" sz="1200">
                <a:solidFill>
                  <a:srgbClr val="000000"/>
                </a:solidFill>
                <a:latin typeface="Raleway"/>
                <a:ea typeface="Raleway"/>
                <a:cs typeface="Raleway"/>
                <a:sym typeface="Raleway"/>
              </a:rPr>
              <a:t>: Leverage image captioning (using BLIP) and image generation (using Stable Diffusion) to reconstruct high-quality images based on brain activity data.</a:t>
            </a:r>
            <a:endParaRPr sz="1200">
              <a:solidFill>
                <a:srgbClr val="000000"/>
              </a:solidFill>
              <a:latin typeface="Raleway"/>
              <a:ea typeface="Raleway"/>
              <a:cs typeface="Raleway"/>
              <a:sym typeface="Raleway"/>
            </a:endParaRPr>
          </a:p>
          <a:p>
            <a:pPr indent="0" lvl="0" marL="457200" rtl="0" algn="l">
              <a:lnSpc>
                <a:spcPct val="115000"/>
              </a:lnSpc>
              <a:spcBef>
                <a:spcPts val="1200"/>
              </a:spcBef>
              <a:spcAft>
                <a:spcPts val="0"/>
              </a:spcAft>
              <a:buSzPts val="1300"/>
              <a:buNone/>
            </a:pPr>
            <a:r>
              <a:t/>
            </a:r>
            <a:endParaRPr sz="1200">
              <a:solidFill>
                <a:srgbClr val="000000"/>
              </a:solidFill>
              <a:latin typeface="Raleway"/>
              <a:ea typeface="Raleway"/>
              <a:cs typeface="Raleway"/>
              <a:sym typeface="Raleway"/>
            </a:endParaRPr>
          </a:p>
          <a:p>
            <a:pPr indent="-304800" lvl="0" marL="457200" rtl="0" algn="l">
              <a:lnSpc>
                <a:spcPct val="115000"/>
              </a:lnSpc>
              <a:spcBef>
                <a:spcPts val="1200"/>
              </a:spcBef>
              <a:spcAft>
                <a:spcPts val="0"/>
              </a:spcAft>
              <a:buClr>
                <a:srgbClr val="000000"/>
              </a:buClr>
              <a:buSzPts val="1200"/>
              <a:buFont typeface="Arial"/>
              <a:buChar char="●"/>
            </a:pPr>
            <a:r>
              <a:rPr b="1" lang="en" sz="1200">
                <a:solidFill>
                  <a:srgbClr val="000000"/>
                </a:solidFill>
                <a:latin typeface="Raleway"/>
                <a:ea typeface="Raleway"/>
                <a:cs typeface="Raleway"/>
                <a:sym typeface="Raleway"/>
              </a:rPr>
              <a:t>Enable Direct "Thought-to-Image" Conversion</a:t>
            </a:r>
            <a:r>
              <a:rPr lang="en" sz="1200">
                <a:solidFill>
                  <a:srgbClr val="000000"/>
                </a:solidFill>
                <a:latin typeface="Raleway"/>
                <a:ea typeface="Raleway"/>
                <a:cs typeface="Raleway"/>
                <a:sym typeface="Raleway"/>
              </a:rPr>
              <a:t>: Upgrade the textual encoding to achieve seamless image generation from EEG signals without relying on textual intermediates, demonstrating the potential of brain activity-driven visual content creation.</a:t>
            </a:r>
            <a:endParaRPr sz="14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
          <p:cNvSpPr txBox="1"/>
          <p:nvPr>
            <p:ph type="title"/>
          </p:nvPr>
        </p:nvSpPr>
        <p:spPr>
          <a:xfrm>
            <a:off x="727650" y="630587"/>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Background and Existing Methods</a:t>
            </a:r>
            <a:endParaRPr/>
          </a:p>
        </p:txBody>
      </p:sp>
      <p:sp>
        <p:nvSpPr>
          <p:cNvPr id="105" name="Google Shape;105;p3"/>
          <p:cNvSpPr txBox="1"/>
          <p:nvPr/>
        </p:nvSpPr>
        <p:spPr>
          <a:xfrm>
            <a:off x="727650" y="1378652"/>
            <a:ext cx="7688700" cy="30297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0"/>
              </a:spcBef>
              <a:spcAft>
                <a:spcPts val="0"/>
              </a:spcAft>
              <a:buClr>
                <a:schemeClr val="dk2"/>
              </a:buClr>
              <a:buSzPts val="1400"/>
              <a:buFont typeface="Lato"/>
              <a:buChar char="●"/>
            </a:pPr>
            <a:r>
              <a:rPr b="0" i="0" lang="en" sz="1200" u="none" cap="none" strike="noStrike">
                <a:solidFill>
                  <a:srgbClr val="000000"/>
                </a:solidFill>
                <a:latin typeface="Arial"/>
                <a:ea typeface="Arial"/>
                <a:cs typeface="Arial"/>
                <a:sym typeface="Arial"/>
              </a:rPr>
              <a:t>Traditional methods rely on fMRI-image paired data to train the model to predict image features from fMRI. These images are fed into GANs for stimulus reconstruction during testing. However recent studies have proposed unsupervised approaches, such as a reconfigurable autoencoder designs. The drawback of using the fMRI signals is that fMRI equipment is not portable and needs to be operated by professionals. Secondly cost of fMRI acquisition is high and also they have high spatial resolution but low temporal resolution.</a:t>
            </a:r>
            <a:endParaRPr b="0" i="0" sz="12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304800" lvl="0" marL="457200" marR="0" rtl="0" algn="l">
              <a:lnSpc>
                <a:spcPct val="115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Generating images from EEG has also been explored using deep learning techniques like Brain2Image, ThoughtViz etc. Overall these approaches demonstrate the potential of using brain signals to generate images and advance the field of brain-computer interfaces.</a:t>
            </a:r>
            <a:endParaRPr b="0" i="0" sz="12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2"/>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33ce6e44aaf_0_102"/>
          <p:cNvSpPr txBox="1"/>
          <p:nvPr>
            <p:ph type="title"/>
          </p:nvPr>
        </p:nvSpPr>
        <p:spPr>
          <a:xfrm>
            <a:off x="321050" y="647328"/>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Overall Model</a:t>
            </a:r>
            <a:endParaRPr/>
          </a:p>
        </p:txBody>
      </p:sp>
      <p:sp>
        <p:nvSpPr>
          <p:cNvPr id="111" name="Google Shape;111;g33ce6e44aaf_0_102"/>
          <p:cNvSpPr/>
          <p:nvPr/>
        </p:nvSpPr>
        <p:spPr>
          <a:xfrm>
            <a:off x="321050" y="2449750"/>
            <a:ext cx="1338600" cy="5352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Lato"/>
                <a:ea typeface="Lato"/>
                <a:cs typeface="Lato"/>
                <a:sym typeface="Lato"/>
              </a:rPr>
              <a:t>EEG Dataset</a:t>
            </a:r>
            <a:br>
              <a:rPr b="0" i="0" lang="en" sz="1100" u="none" cap="none" strike="noStrike">
                <a:solidFill>
                  <a:srgbClr val="000000"/>
                </a:solidFill>
                <a:latin typeface="Lato"/>
                <a:ea typeface="Lato"/>
                <a:cs typeface="Lato"/>
                <a:sym typeface="Lato"/>
              </a:rPr>
            </a:br>
            <a:r>
              <a:rPr b="0" i="0" lang="en" sz="1100" u="none" cap="none" strike="noStrike">
                <a:solidFill>
                  <a:srgbClr val="000000"/>
                </a:solidFill>
                <a:latin typeface="Lato"/>
                <a:ea typeface="Lato"/>
                <a:cs typeface="Lato"/>
                <a:sym typeface="Lato"/>
              </a:rPr>
              <a:t>(EEG signal, Image, label)</a:t>
            </a:r>
            <a:endParaRPr b="0" i="0" sz="1100" u="none" cap="none" strike="noStrike">
              <a:solidFill>
                <a:srgbClr val="000000"/>
              </a:solidFill>
              <a:latin typeface="Lato"/>
              <a:ea typeface="Lato"/>
              <a:cs typeface="Lato"/>
              <a:sym typeface="Lato"/>
            </a:endParaRPr>
          </a:p>
        </p:txBody>
      </p:sp>
      <p:cxnSp>
        <p:nvCxnSpPr>
          <p:cNvPr id="112" name="Google Shape;112;g33ce6e44aaf_0_102"/>
          <p:cNvCxnSpPr>
            <a:stCxn id="111" idx="0"/>
          </p:cNvCxnSpPr>
          <p:nvPr/>
        </p:nvCxnSpPr>
        <p:spPr>
          <a:xfrm rot="10800000">
            <a:off x="983450" y="2020450"/>
            <a:ext cx="6900" cy="429300"/>
          </a:xfrm>
          <a:prstGeom prst="straightConnector1">
            <a:avLst/>
          </a:prstGeom>
          <a:noFill/>
          <a:ln cap="flat" cmpd="sng" w="9525">
            <a:solidFill>
              <a:schemeClr val="dk2"/>
            </a:solidFill>
            <a:prstDash val="solid"/>
            <a:round/>
            <a:headEnd len="sm" w="sm" type="none"/>
            <a:tailEnd len="sm" w="sm" type="none"/>
          </a:ln>
        </p:spPr>
      </p:cxnSp>
      <p:cxnSp>
        <p:nvCxnSpPr>
          <p:cNvPr id="113" name="Google Shape;113;g33ce6e44aaf_0_102"/>
          <p:cNvCxnSpPr/>
          <p:nvPr/>
        </p:nvCxnSpPr>
        <p:spPr>
          <a:xfrm flipH="1" rot="10800000">
            <a:off x="983450" y="2030050"/>
            <a:ext cx="1068000" cy="300"/>
          </a:xfrm>
          <a:prstGeom prst="straightConnector1">
            <a:avLst/>
          </a:prstGeom>
          <a:noFill/>
          <a:ln cap="flat" cmpd="sng" w="9525">
            <a:solidFill>
              <a:schemeClr val="dk2"/>
            </a:solidFill>
            <a:prstDash val="solid"/>
            <a:round/>
            <a:headEnd len="sm" w="sm" type="none"/>
            <a:tailEnd len="med" w="med" type="triangle"/>
          </a:ln>
        </p:spPr>
      </p:cxnSp>
      <p:cxnSp>
        <p:nvCxnSpPr>
          <p:cNvPr id="114" name="Google Shape;114;g33ce6e44aaf_0_102"/>
          <p:cNvCxnSpPr/>
          <p:nvPr/>
        </p:nvCxnSpPr>
        <p:spPr>
          <a:xfrm flipH="1" rot="10800000">
            <a:off x="990350" y="3404350"/>
            <a:ext cx="1068000" cy="300"/>
          </a:xfrm>
          <a:prstGeom prst="straightConnector1">
            <a:avLst/>
          </a:prstGeom>
          <a:noFill/>
          <a:ln cap="flat" cmpd="sng" w="9525">
            <a:solidFill>
              <a:schemeClr val="dk2"/>
            </a:solidFill>
            <a:prstDash val="solid"/>
            <a:round/>
            <a:headEnd len="sm" w="sm" type="none"/>
            <a:tailEnd len="med" w="med" type="triangle"/>
          </a:ln>
        </p:spPr>
      </p:cxnSp>
      <p:cxnSp>
        <p:nvCxnSpPr>
          <p:cNvPr id="115" name="Google Shape;115;g33ce6e44aaf_0_102"/>
          <p:cNvCxnSpPr/>
          <p:nvPr/>
        </p:nvCxnSpPr>
        <p:spPr>
          <a:xfrm rot="10800000">
            <a:off x="983450" y="2984950"/>
            <a:ext cx="6900" cy="429300"/>
          </a:xfrm>
          <a:prstGeom prst="straightConnector1">
            <a:avLst/>
          </a:prstGeom>
          <a:noFill/>
          <a:ln cap="flat" cmpd="sng" w="9525">
            <a:solidFill>
              <a:schemeClr val="dk2"/>
            </a:solidFill>
            <a:prstDash val="solid"/>
            <a:round/>
            <a:headEnd len="sm" w="sm" type="none"/>
            <a:tailEnd len="sm" w="sm" type="none"/>
          </a:ln>
        </p:spPr>
      </p:cxnSp>
      <p:sp>
        <p:nvSpPr>
          <p:cNvPr id="116" name="Google Shape;116;g33ce6e44aaf_0_102"/>
          <p:cNvSpPr/>
          <p:nvPr/>
        </p:nvSpPr>
        <p:spPr>
          <a:xfrm>
            <a:off x="2051450" y="1762600"/>
            <a:ext cx="1338600" cy="5352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Lato"/>
                <a:ea typeface="Lato"/>
                <a:cs typeface="Lato"/>
                <a:sym typeface="Lato"/>
              </a:rPr>
              <a:t>VAE Model </a:t>
            </a:r>
            <a:endParaRPr b="0" i="0" sz="1100" u="none" cap="none" strike="noStrike">
              <a:solidFill>
                <a:srgbClr val="000000"/>
              </a:solidFill>
              <a:latin typeface="Lato"/>
              <a:ea typeface="Lato"/>
              <a:cs typeface="Lato"/>
              <a:sym typeface="Lato"/>
            </a:endParaRPr>
          </a:p>
        </p:txBody>
      </p:sp>
      <p:sp>
        <p:nvSpPr>
          <p:cNvPr id="117" name="Google Shape;117;g33ce6e44aaf_0_102"/>
          <p:cNvSpPr/>
          <p:nvPr/>
        </p:nvSpPr>
        <p:spPr>
          <a:xfrm>
            <a:off x="2051450" y="3136900"/>
            <a:ext cx="1338600" cy="5352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Lato"/>
                <a:ea typeface="Lato"/>
                <a:cs typeface="Lato"/>
                <a:sym typeface="Lato"/>
              </a:rPr>
              <a:t>BLIP -2 </a:t>
            </a:r>
            <a:endParaRPr b="0" i="0" sz="1100" u="none" cap="none" strike="noStrike">
              <a:solidFill>
                <a:srgbClr val="000000"/>
              </a:solidFill>
              <a:latin typeface="Lato"/>
              <a:ea typeface="Lato"/>
              <a:cs typeface="Lato"/>
              <a:sym typeface="Lato"/>
            </a:endParaRPr>
          </a:p>
        </p:txBody>
      </p:sp>
      <p:sp>
        <p:nvSpPr>
          <p:cNvPr id="118" name="Google Shape;118;g33ce6e44aaf_0_102"/>
          <p:cNvSpPr txBox="1"/>
          <p:nvPr/>
        </p:nvSpPr>
        <p:spPr>
          <a:xfrm rot="-4369">
            <a:off x="983468" y="1763351"/>
            <a:ext cx="1180201" cy="2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EEG signal</a:t>
            </a:r>
            <a:endParaRPr b="0" i="0" sz="1100" u="none" cap="none" strike="noStrike">
              <a:solidFill>
                <a:schemeClr val="accent1"/>
              </a:solidFill>
              <a:latin typeface="Lato"/>
              <a:ea typeface="Lato"/>
              <a:cs typeface="Lato"/>
              <a:sym typeface="Lato"/>
            </a:endParaRPr>
          </a:p>
        </p:txBody>
      </p:sp>
      <p:sp>
        <p:nvSpPr>
          <p:cNvPr id="119" name="Google Shape;119;g33ce6e44aaf_0_102"/>
          <p:cNvSpPr txBox="1"/>
          <p:nvPr/>
        </p:nvSpPr>
        <p:spPr>
          <a:xfrm rot="-4369">
            <a:off x="1140218" y="3346326"/>
            <a:ext cx="1180201" cy="2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Images</a:t>
            </a:r>
            <a:endParaRPr b="0" i="0" sz="1100" u="none" cap="none" strike="noStrike">
              <a:solidFill>
                <a:schemeClr val="accent1"/>
              </a:solidFill>
              <a:latin typeface="Lato"/>
              <a:ea typeface="Lato"/>
              <a:cs typeface="Lato"/>
              <a:sym typeface="Lato"/>
            </a:endParaRPr>
          </a:p>
        </p:txBody>
      </p:sp>
      <p:cxnSp>
        <p:nvCxnSpPr>
          <p:cNvPr id="120" name="Google Shape;120;g33ce6e44aaf_0_102"/>
          <p:cNvCxnSpPr/>
          <p:nvPr/>
        </p:nvCxnSpPr>
        <p:spPr>
          <a:xfrm flipH="1" rot="10800000">
            <a:off x="640625" y="2984975"/>
            <a:ext cx="5400" cy="1484700"/>
          </a:xfrm>
          <a:prstGeom prst="straightConnector1">
            <a:avLst/>
          </a:prstGeom>
          <a:noFill/>
          <a:ln cap="flat" cmpd="sng" w="9525">
            <a:solidFill>
              <a:schemeClr val="dk2"/>
            </a:solidFill>
            <a:prstDash val="solid"/>
            <a:round/>
            <a:headEnd len="sm" w="sm" type="none"/>
            <a:tailEnd len="sm" w="sm" type="none"/>
          </a:ln>
        </p:spPr>
      </p:cxnSp>
      <p:cxnSp>
        <p:nvCxnSpPr>
          <p:cNvPr id="121" name="Google Shape;121;g33ce6e44aaf_0_102"/>
          <p:cNvCxnSpPr/>
          <p:nvPr/>
        </p:nvCxnSpPr>
        <p:spPr>
          <a:xfrm>
            <a:off x="646025" y="4469975"/>
            <a:ext cx="1346700" cy="9600"/>
          </a:xfrm>
          <a:prstGeom prst="straightConnector1">
            <a:avLst/>
          </a:prstGeom>
          <a:noFill/>
          <a:ln cap="flat" cmpd="sng" w="9525">
            <a:solidFill>
              <a:schemeClr val="dk2"/>
            </a:solidFill>
            <a:prstDash val="solid"/>
            <a:round/>
            <a:headEnd len="sm" w="sm" type="none"/>
            <a:tailEnd len="med" w="med" type="triangle"/>
          </a:ln>
        </p:spPr>
      </p:cxnSp>
      <p:sp>
        <p:nvSpPr>
          <p:cNvPr id="122" name="Google Shape;122;g33ce6e44aaf_0_102"/>
          <p:cNvSpPr/>
          <p:nvPr/>
        </p:nvSpPr>
        <p:spPr>
          <a:xfrm>
            <a:off x="1992725" y="4151450"/>
            <a:ext cx="1338600" cy="5352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Lato"/>
                <a:ea typeface="Lato"/>
                <a:cs typeface="Lato"/>
                <a:sym typeface="Lato"/>
              </a:rPr>
              <a:t>GCNN</a:t>
            </a:r>
            <a:endParaRPr b="0" i="0" sz="1100" u="none" cap="none" strike="noStrike">
              <a:solidFill>
                <a:srgbClr val="000000"/>
              </a:solidFill>
              <a:latin typeface="Lato"/>
              <a:ea typeface="Lato"/>
              <a:cs typeface="Lato"/>
              <a:sym typeface="Lato"/>
            </a:endParaRPr>
          </a:p>
        </p:txBody>
      </p:sp>
      <p:sp>
        <p:nvSpPr>
          <p:cNvPr id="123" name="Google Shape;123;g33ce6e44aaf_0_102"/>
          <p:cNvSpPr/>
          <p:nvPr/>
        </p:nvSpPr>
        <p:spPr>
          <a:xfrm>
            <a:off x="3462800" y="2382100"/>
            <a:ext cx="1405200" cy="6324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900" u="none" cap="none" strike="noStrike">
                <a:solidFill>
                  <a:srgbClr val="000000"/>
                </a:solidFill>
                <a:latin typeface="Lato"/>
                <a:ea typeface="Lato"/>
                <a:cs typeface="Lato"/>
                <a:sym typeface="Lato"/>
              </a:rPr>
              <a:t>Training  MaskedCLIP to convert EEG embeddings  to Text Embeddings</a:t>
            </a:r>
            <a:endParaRPr b="0" i="0" sz="900" u="none" cap="none" strike="noStrike">
              <a:solidFill>
                <a:srgbClr val="000000"/>
              </a:solidFill>
              <a:latin typeface="Lato"/>
              <a:ea typeface="Lato"/>
              <a:cs typeface="Lato"/>
              <a:sym typeface="Lato"/>
            </a:endParaRPr>
          </a:p>
        </p:txBody>
      </p:sp>
      <p:cxnSp>
        <p:nvCxnSpPr>
          <p:cNvPr id="124" name="Google Shape;124;g33ce6e44aaf_0_102"/>
          <p:cNvCxnSpPr>
            <a:stCxn id="116" idx="3"/>
          </p:cNvCxnSpPr>
          <p:nvPr/>
        </p:nvCxnSpPr>
        <p:spPr>
          <a:xfrm flipH="1" rot="10800000">
            <a:off x="3390050" y="2019400"/>
            <a:ext cx="750000" cy="10800"/>
          </a:xfrm>
          <a:prstGeom prst="straightConnector1">
            <a:avLst/>
          </a:prstGeom>
          <a:noFill/>
          <a:ln cap="flat" cmpd="sng" w="9525">
            <a:solidFill>
              <a:schemeClr val="dk2"/>
            </a:solidFill>
            <a:prstDash val="solid"/>
            <a:round/>
            <a:headEnd len="sm" w="sm" type="none"/>
            <a:tailEnd len="sm" w="sm" type="none"/>
          </a:ln>
        </p:spPr>
      </p:cxnSp>
      <p:cxnSp>
        <p:nvCxnSpPr>
          <p:cNvPr id="125" name="Google Shape;125;g33ce6e44aaf_0_102"/>
          <p:cNvCxnSpPr>
            <a:endCxn id="123" idx="0"/>
          </p:cNvCxnSpPr>
          <p:nvPr/>
        </p:nvCxnSpPr>
        <p:spPr>
          <a:xfrm>
            <a:off x="4144400" y="2001400"/>
            <a:ext cx="21000" cy="380700"/>
          </a:xfrm>
          <a:prstGeom prst="straightConnector1">
            <a:avLst/>
          </a:prstGeom>
          <a:noFill/>
          <a:ln cap="flat" cmpd="sng" w="9525">
            <a:solidFill>
              <a:schemeClr val="dk2"/>
            </a:solidFill>
            <a:prstDash val="solid"/>
            <a:round/>
            <a:headEnd len="sm" w="sm" type="none"/>
            <a:tailEnd len="med" w="med" type="triangle"/>
          </a:ln>
        </p:spPr>
      </p:cxnSp>
      <p:sp>
        <p:nvSpPr>
          <p:cNvPr id="126" name="Google Shape;126;g33ce6e44aaf_0_102"/>
          <p:cNvSpPr txBox="1"/>
          <p:nvPr/>
        </p:nvSpPr>
        <p:spPr>
          <a:xfrm rot="-4107">
            <a:off x="3331475" y="1555308"/>
            <a:ext cx="1004401" cy="2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EEG</a:t>
            </a:r>
            <a:r>
              <a:rPr b="0" i="0" lang="en" sz="1100" u="none" cap="none" strike="noStrike">
                <a:solidFill>
                  <a:schemeClr val="accent1"/>
                </a:solidFill>
                <a:latin typeface="Lato"/>
                <a:ea typeface="Lato"/>
                <a:cs typeface="Lato"/>
                <a:sym typeface="Lato"/>
              </a:rPr>
              <a:t> </a:t>
            </a:r>
            <a:r>
              <a:rPr b="0" i="0" lang="en" sz="1100" u="none" cap="none" strike="noStrike">
                <a:solidFill>
                  <a:schemeClr val="accent1"/>
                </a:solidFill>
                <a:latin typeface="Lato"/>
                <a:ea typeface="Lato"/>
                <a:cs typeface="Lato"/>
                <a:sym typeface="Lato"/>
              </a:rPr>
              <a:t>embeddings</a:t>
            </a:r>
            <a:endParaRPr b="0" i="0" sz="1100" u="none" cap="none" strike="noStrike">
              <a:solidFill>
                <a:schemeClr val="accent1"/>
              </a:solidFill>
              <a:latin typeface="Lato"/>
              <a:ea typeface="Lato"/>
              <a:cs typeface="Lato"/>
              <a:sym typeface="Lato"/>
            </a:endParaRPr>
          </a:p>
        </p:txBody>
      </p:sp>
      <p:cxnSp>
        <p:nvCxnSpPr>
          <p:cNvPr id="127" name="Google Shape;127;g33ce6e44aaf_0_102"/>
          <p:cNvCxnSpPr/>
          <p:nvPr/>
        </p:nvCxnSpPr>
        <p:spPr>
          <a:xfrm>
            <a:off x="3390050" y="3376300"/>
            <a:ext cx="780600" cy="8100"/>
          </a:xfrm>
          <a:prstGeom prst="straightConnector1">
            <a:avLst/>
          </a:prstGeom>
          <a:noFill/>
          <a:ln cap="flat" cmpd="sng" w="9525">
            <a:solidFill>
              <a:schemeClr val="dk2"/>
            </a:solidFill>
            <a:prstDash val="solid"/>
            <a:round/>
            <a:headEnd len="sm" w="sm" type="none"/>
            <a:tailEnd len="sm" w="sm" type="none"/>
          </a:ln>
        </p:spPr>
      </p:cxnSp>
      <p:cxnSp>
        <p:nvCxnSpPr>
          <p:cNvPr id="128" name="Google Shape;128;g33ce6e44aaf_0_102"/>
          <p:cNvCxnSpPr>
            <a:endCxn id="123" idx="2"/>
          </p:cNvCxnSpPr>
          <p:nvPr/>
        </p:nvCxnSpPr>
        <p:spPr>
          <a:xfrm flipH="1" rot="10800000">
            <a:off x="4162700" y="3014500"/>
            <a:ext cx="2700" cy="387600"/>
          </a:xfrm>
          <a:prstGeom prst="straightConnector1">
            <a:avLst/>
          </a:prstGeom>
          <a:noFill/>
          <a:ln cap="flat" cmpd="sng" w="9525">
            <a:solidFill>
              <a:schemeClr val="dk2"/>
            </a:solidFill>
            <a:prstDash val="solid"/>
            <a:round/>
            <a:headEnd len="sm" w="sm" type="none"/>
            <a:tailEnd len="med" w="med" type="triangle"/>
          </a:ln>
        </p:spPr>
      </p:cxnSp>
      <p:sp>
        <p:nvSpPr>
          <p:cNvPr id="129" name="Google Shape;129;g33ce6e44aaf_0_102"/>
          <p:cNvSpPr txBox="1"/>
          <p:nvPr/>
        </p:nvSpPr>
        <p:spPr>
          <a:xfrm rot="-4093">
            <a:off x="3379888" y="3367144"/>
            <a:ext cx="1260001" cy="2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Generated Captions</a:t>
            </a:r>
            <a:endParaRPr b="0" i="0" sz="1100" u="none" cap="none" strike="noStrike">
              <a:solidFill>
                <a:schemeClr val="accent1"/>
              </a:solidFill>
              <a:latin typeface="Lato"/>
              <a:ea typeface="Lato"/>
              <a:cs typeface="Lato"/>
              <a:sym typeface="Lato"/>
            </a:endParaRPr>
          </a:p>
        </p:txBody>
      </p:sp>
      <p:sp>
        <p:nvSpPr>
          <p:cNvPr id="130" name="Google Shape;130;g33ce6e44aaf_0_102"/>
          <p:cNvSpPr/>
          <p:nvPr/>
        </p:nvSpPr>
        <p:spPr>
          <a:xfrm>
            <a:off x="7605325" y="2352550"/>
            <a:ext cx="1405200" cy="6324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Lato"/>
                <a:ea typeface="Lato"/>
                <a:cs typeface="Lato"/>
                <a:sym typeface="Lato"/>
              </a:rPr>
              <a:t>Stable Diffusion Model</a:t>
            </a:r>
            <a:endParaRPr b="0" i="0" sz="1100" u="none" cap="none" strike="noStrike">
              <a:solidFill>
                <a:srgbClr val="000000"/>
              </a:solidFill>
              <a:latin typeface="Lato"/>
              <a:ea typeface="Lato"/>
              <a:cs typeface="Lato"/>
              <a:sym typeface="Lato"/>
            </a:endParaRPr>
          </a:p>
        </p:txBody>
      </p:sp>
      <p:cxnSp>
        <p:nvCxnSpPr>
          <p:cNvPr id="131" name="Google Shape;131;g33ce6e44aaf_0_102"/>
          <p:cNvCxnSpPr>
            <a:stCxn id="123" idx="3"/>
            <a:endCxn id="132" idx="1"/>
          </p:cNvCxnSpPr>
          <p:nvPr/>
        </p:nvCxnSpPr>
        <p:spPr>
          <a:xfrm flipH="1" rot="10800000">
            <a:off x="4868000" y="2690800"/>
            <a:ext cx="771600" cy="7500"/>
          </a:xfrm>
          <a:prstGeom prst="straightConnector1">
            <a:avLst/>
          </a:prstGeom>
          <a:noFill/>
          <a:ln cap="flat" cmpd="sng" w="9525">
            <a:solidFill>
              <a:schemeClr val="dk2"/>
            </a:solidFill>
            <a:prstDash val="solid"/>
            <a:round/>
            <a:headEnd len="sm" w="sm" type="none"/>
            <a:tailEnd len="med" w="med" type="triangle"/>
          </a:ln>
        </p:spPr>
      </p:cxnSp>
      <p:sp>
        <p:nvSpPr>
          <p:cNvPr id="133" name="Google Shape;133;g33ce6e44aaf_0_102"/>
          <p:cNvSpPr txBox="1"/>
          <p:nvPr/>
        </p:nvSpPr>
        <p:spPr>
          <a:xfrm rot="-3758">
            <a:off x="6935987" y="2298257"/>
            <a:ext cx="823200" cy="2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Lato"/>
                <a:ea typeface="Lato"/>
                <a:cs typeface="Lato"/>
                <a:sym typeface="Lato"/>
              </a:rPr>
              <a:t>Generated Text</a:t>
            </a:r>
            <a:endParaRPr b="0" i="0" sz="900" u="none" cap="none" strike="noStrike">
              <a:solidFill>
                <a:schemeClr val="accent1"/>
              </a:solidFill>
              <a:latin typeface="Lato"/>
              <a:ea typeface="Lato"/>
              <a:cs typeface="Lato"/>
              <a:sym typeface="Lato"/>
            </a:endParaRPr>
          </a:p>
        </p:txBody>
      </p:sp>
      <p:cxnSp>
        <p:nvCxnSpPr>
          <p:cNvPr id="134" name="Google Shape;134;g33ce6e44aaf_0_102"/>
          <p:cNvCxnSpPr>
            <a:stCxn id="122" idx="3"/>
          </p:cNvCxnSpPr>
          <p:nvPr/>
        </p:nvCxnSpPr>
        <p:spPr>
          <a:xfrm>
            <a:off x="3331325" y="4419050"/>
            <a:ext cx="5006700" cy="2100"/>
          </a:xfrm>
          <a:prstGeom prst="straightConnector1">
            <a:avLst/>
          </a:prstGeom>
          <a:noFill/>
          <a:ln cap="flat" cmpd="sng" w="9525">
            <a:solidFill>
              <a:schemeClr val="dk2"/>
            </a:solidFill>
            <a:prstDash val="solid"/>
            <a:round/>
            <a:headEnd len="sm" w="sm" type="none"/>
            <a:tailEnd len="sm" w="sm" type="none"/>
          </a:ln>
        </p:spPr>
      </p:cxnSp>
      <p:cxnSp>
        <p:nvCxnSpPr>
          <p:cNvPr id="135" name="Google Shape;135;g33ce6e44aaf_0_102"/>
          <p:cNvCxnSpPr>
            <a:endCxn id="130" idx="2"/>
          </p:cNvCxnSpPr>
          <p:nvPr/>
        </p:nvCxnSpPr>
        <p:spPr>
          <a:xfrm rot="10800000">
            <a:off x="8307925" y="2984950"/>
            <a:ext cx="11700" cy="1445700"/>
          </a:xfrm>
          <a:prstGeom prst="straightConnector1">
            <a:avLst/>
          </a:prstGeom>
          <a:noFill/>
          <a:ln cap="flat" cmpd="sng" w="9525">
            <a:solidFill>
              <a:schemeClr val="dk2"/>
            </a:solidFill>
            <a:prstDash val="solid"/>
            <a:round/>
            <a:headEnd len="sm" w="sm" type="none"/>
            <a:tailEnd len="med" w="med" type="triangle"/>
          </a:ln>
        </p:spPr>
      </p:cxnSp>
      <p:sp>
        <p:nvSpPr>
          <p:cNvPr id="136" name="Google Shape;136;g33ce6e44aaf_0_102"/>
          <p:cNvSpPr txBox="1"/>
          <p:nvPr/>
        </p:nvSpPr>
        <p:spPr>
          <a:xfrm rot="-4482">
            <a:off x="3908815" y="4156022"/>
            <a:ext cx="1610701" cy="2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accent1"/>
                </a:solidFill>
                <a:latin typeface="Lato"/>
                <a:ea typeface="Lato"/>
                <a:cs typeface="Lato"/>
                <a:sym typeface="Lato"/>
              </a:rPr>
              <a:t>Depth Map from EEG</a:t>
            </a:r>
            <a:endParaRPr b="0" i="0" sz="1100" u="none" cap="none" strike="noStrike">
              <a:solidFill>
                <a:schemeClr val="accent1"/>
              </a:solidFill>
              <a:latin typeface="Lato"/>
              <a:ea typeface="Lato"/>
              <a:cs typeface="Lato"/>
              <a:sym typeface="Lato"/>
            </a:endParaRPr>
          </a:p>
        </p:txBody>
      </p:sp>
      <p:sp>
        <p:nvSpPr>
          <p:cNvPr id="137" name="Google Shape;137;g33ce6e44aaf_0_102"/>
          <p:cNvSpPr/>
          <p:nvPr/>
        </p:nvSpPr>
        <p:spPr>
          <a:xfrm>
            <a:off x="7605325" y="1182525"/>
            <a:ext cx="1405200" cy="6324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Lato"/>
                <a:ea typeface="Lato"/>
                <a:cs typeface="Lato"/>
                <a:sym typeface="Lato"/>
              </a:rPr>
              <a:t>Reconstructed Image</a:t>
            </a:r>
            <a:endParaRPr b="0" i="0" sz="1100" u="none" cap="none" strike="noStrike">
              <a:solidFill>
                <a:srgbClr val="000000"/>
              </a:solidFill>
              <a:latin typeface="Lato"/>
              <a:ea typeface="Lato"/>
              <a:cs typeface="Lato"/>
              <a:sym typeface="Lato"/>
            </a:endParaRPr>
          </a:p>
        </p:txBody>
      </p:sp>
      <p:cxnSp>
        <p:nvCxnSpPr>
          <p:cNvPr id="138" name="Google Shape;138;g33ce6e44aaf_0_102"/>
          <p:cNvCxnSpPr>
            <a:stCxn id="130" idx="0"/>
            <a:endCxn id="137" idx="2"/>
          </p:cNvCxnSpPr>
          <p:nvPr/>
        </p:nvCxnSpPr>
        <p:spPr>
          <a:xfrm rot="10800000">
            <a:off x="8307925" y="1814950"/>
            <a:ext cx="0" cy="537600"/>
          </a:xfrm>
          <a:prstGeom prst="straightConnector1">
            <a:avLst/>
          </a:prstGeom>
          <a:noFill/>
          <a:ln cap="flat" cmpd="sng" w="9525">
            <a:solidFill>
              <a:schemeClr val="dk2"/>
            </a:solidFill>
            <a:prstDash val="solid"/>
            <a:round/>
            <a:headEnd len="sm" w="sm" type="none"/>
            <a:tailEnd len="med" w="med" type="triangle"/>
          </a:ln>
        </p:spPr>
      </p:cxnSp>
      <p:sp>
        <p:nvSpPr>
          <p:cNvPr id="139" name="Google Shape;139;g33ce6e44aaf_0_102"/>
          <p:cNvSpPr txBox="1"/>
          <p:nvPr/>
        </p:nvSpPr>
        <p:spPr>
          <a:xfrm rot="-4482">
            <a:off x="646040" y="4156022"/>
            <a:ext cx="1610701" cy="206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accent1"/>
                </a:solidFill>
                <a:latin typeface="Lato"/>
                <a:ea typeface="Lato"/>
                <a:cs typeface="Lato"/>
                <a:sym typeface="Lato"/>
              </a:rPr>
              <a:t>Depth Information</a:t>
            </a:r>
            <a:endParaRPr b="0" i="0" sz="1000" u="none" cap="none" strike="noStrike">
              <a:solidFill>
                <a:schemeClr val="accent1"/>
              </a:solidFill>
              <a:latin typeface="Lato"/>
              <a:ea typeface="Lato"/>
              <a:cs typeface="Lato"/>
              <a:sym typeface="Lato"/>
            </a:endParaRPr>
          </a:p>
        </p:txBody>
      </p:sp>
      <p:sp>
        <p:nvSpPr>
          <p:cNvPr id="132" name="Google Shape;132;g33ce6e44aaf_0_102"/>
          <p:cNvSpPr/>
          <p:nvPr/>
        </p:nvSpPr>
        <p:spPr>
          <a:xfrm>
            <a:off x="5639600" y="2423188"/>
            <a:ext cx="1338600" cy="535200"/>
          </a:xfrm>
          <a:prstGeom prst="rect">
            <a:avLst/>
          </a:prstGeom>
          <a:solidFill>
            <a:schemeClr val="lt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100">
                <a:latin typeface="Lato"/>
                <a:ea typeface="Lato"/>
                <a:cs typeface="Lato"/>
                <a:sym typeface="Lato"/>
              </a:rPr>
              <a:t>GPT-2 Text Decoder</a:t>
            </a:r>
            <a:endParaRPr b="0" i="0" sz="1100" u="none" cap="none" strike="noStrike">
              <a:solidFill>
                <a:srgbClr val="000000"/>
              </a:solidFill>
              <a:latin typeface="Lato"/>
              <a:ea typeface="Lato"/>
              <a:cs typeface="Lato"/>
              <a:sym typeface="Lato"/>
            </a:endParaRPr>
          </a:p>
        </p:txBody>
      </p:sp>
      <p:sp>
        <p:nvSpPr>
          <p:cNvPr id="140" name="Google Shape;140;g33ce6e44aaf_0_102"/>
          <p:cNvSpPr txBox="1"/>
          <p:nvPr/>
        </p:nvSpPr>
        <p:spPr>
          <a:xfrm rot="-4745">
            <a:off x="4819100" y="2298398"/>
            <a:ext cx="869401" cy="31950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lang="en" sz="900">
                <a:solidFill>
                  <a:schemeClr val="accent1"/>
                </a:solidFill>
                <a:latin typeface="Lato"/>
                <a:ea typeface="Lato"/>
                <a:cs typeface="Lato"/>
                <a:sym typeface="Lato"/>
              </a:rPr>
              <a:t>Text Embeddings</a:t>
            </a:r>
            <a:endParaRPr b="0" i="0" sz="900" u="none" cap="none" strike="noStrike">
              <a:solidFill>
                <a:schemeClr val="accent1"/>
              </a:solidFill>
              <a:latin typeface="Lato"/>
              <a:ea typeface="Lato"/>
              <a:cs typeface="Lato"/>
              <a:sym typeface="Lato"/>
            </a:endParaRPr>
          </a:p>
        </p:txBody>
      </p:sp>
      <p:cxnSp>
        <p:nvCxnSpPr>
          <p:cNvPr id="141" name="Google Shape;141;g33ce6e44aaf_0_102"/>
          <p:cNvCxnSpPr>
            <a:stCxn id="132" idx="3"/>
            <a:endCxn id="130" idx="1"/>
          </p:cNvCxnSpPr>
          <p:nvPr/>
        </p:nvCxnSpPr>
        <p:spPr>
          <a:xfrm flipH="1" rot="10800000">
            <a:off x="6978200" y="2668888"/>
            <a:ext cx="627000" cy="219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 name="Shape 145"/>
        <p:cNvGrpSpPr/>
        <p:nvPr/>
      </p:nvGrpSpPr>
      <p:grpSpPr>
        <a:xfrm>
          <a:off x="0" y="0"/>
          <a:ext cx="0" cy="0"/>
          <a:chOff x="0" y="0"/>
          <a:chExt cx="0" cy="0"/>
        </a:xfrm>
      </p:grpSpPr>
      <p:sp>
        <p:nvSpPr>
          <p:cNvPr id="146" name="Google Shape;146;g33ce6e44aaf_0_166"/>
          <p:cNvSpPr txBox="1"/>
          <p:nvPr>
            <p:ph type="title"/>
          </p:nvPr>
        </p:nvSpPr>
        <p:spPr>
          <a:xfrm>
            <a:off x="729450" y="63058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Methodology</a:t>
            </a:r>
            <a:endParaRPr/>
          </a:p>
        </p:txBody>
      </p:sp>
      <p:sp>
        <p:nvSpPr>
          <p:cNvPr id="147" name="Google Shape;147;g33ce6e44aaf_0_166"/>
          <p:cNvSpPr txBox="1"/>
          <p:nvPr/>
        </p:nvSpPr>
        <p:spPr>
          <a:xfrm>
            <a:off x="727650" y="1300277"/>
            <a:ext cx="7688700" cy="302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Roboto"/>
                <a:ea typeface="Roboto"/>
                <a:cs typeface="Roboto"/>
                <a:sym typeface="Roboto"/>
              </a:rPr>
              <a:t>LabRaM Model: </a:t>
            </a:r>
            <a:r>
              <a:rPr b="0" i="0" lang="en" sz="1300" u="none" cap="none" strike="noStrike">
                <a:solidFill>
                  <a:schemeClr val="dk2"/>
                </a:solidFill>
                <a:latin typeface="Arial"/>
                <a:ea typeface="Arial"/>
                <a:cs typeface="Arial"/>
                <a:sym typeface="Arial"/>
              </a:rPr>
              <a:t>deep learning model that creates robust, meaningful EEG embeddings by combining autoencoder principles with label information, leading to better signal representation and analysis.</a:t>
            </a:r>
            <a:endParaRPr b="0" i="0" sz="12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pic>
        <p:nvPicPr>
          <p:cNvPr id="148" name="Google Shape;148;g33ce6e44aaf_0_166"/>
          <p:cNvPicPr preferRelativeResize="0"/>
          <p:nvPr/>
        </p:nvPicPr>
        <p:blipFill rotWithShape="1">
          <a:blip r:embed="rId3">
            <a:alphaModFix/>
          </a:blip>
          <a:srcRect b="0" l="0" r="0" t="0"/>
          <a:stretch/>
        </p:blipFill>
        <p:spPr>
          <a:xfrm>
            <a:off x="443100" y="2512974"/>
            <a:ext cx="8261400" cy="21443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5"/>
          <p:cNvSpPr txBox="1"/>
          <p:nvPr>
            <p:ph type="title"/>
          </p:nvPr>
        </p:nvSpPr>
        <p:spPr>
          <a:xfrm>
            <a:off x="729450" y="712068"/>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Dataset</a:t>
            </a:r>
            <a:endParaRPr/>
          </a:p>
        </p:txBody>
      </p:sp>
      <p:sp>
        <p:nvSpPr>
          <p:cNvPr id="154" name="Google Shape;154;p5"/>
          <p:cNvSpPr txBox="1"/>
          <p:nvPr/>
        </p:nvSpPr>
        <p:spPr>
          <a:xfrm>
            <a:off x="798025" y="1339800"/>
            <a:ext cx="8346000" cy="302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2"/>
                </a:solidFill>
                <a:latin typeface="Arial"/>
                <a:ea typeface="Arial"/>
                <a:cs typeface="Arial"/>
                <a:sym typeface="Arial"/>
              </a:rPr>
              <a:t>The dataset contains of three parts :</a:t>
            </a:r>
            <a:endParaRPr b="0" i="0" sz="1100" u="none" cap="none" strike="noStrike">
              <a:solidFill>
                <a:schemeClr val="dk2"/>
              </a:solidFill>
              <a:latin typeface="Arial"/>
              <a:ea typeface="Arial"/>
              <a:cs typeface="Arial"/>
              <a:sym typeface="Arial"/>
            </a:endParaRPr>
          </a:p>
          <a:p>
            <a:pPr indent="-298450" lvl="0" marL="457200" marR="0" rtl="0" algn="l">
              <a:lnSpc>
                <a:spcPct val="115000"/>
              </a:lnSpc>
              <a:spcBef>
                <a:spcPts val="0"/>
              </a:spcBef>
              <a:spcAft>
                <a:spcPts val="0"/>
              </a:spcAft>
              <a:buClr>
                <a:schemeClr val="dk2"/>
              </a:buClr>
              <a:buSzPts val="1100"/>
              <a:buFont typeface="Arial"/>
              <a:buAutoNum type="arabicPeriod"/>
            </a:pPr>
            <a:r>
              <a:rPr b="0" i="0" lang="en" sz="1100" u="none" cap="none" strike="noStrike">
                <a:solidFill>
                  <a:schemeClr val="dk2"/>
                </a:solidFill>
                <a:latin typeface="Arial"/>
                <a:ea typeface="Arial"/>
                <a:cs typeface="Arial"/>
                <a:sym typeface="Arial"/>
              </a:rPr>
              <a:t>EEG data Signals </a:t>
            </a:r>
            <a:endParaRPr b="0" i="0" sz="1100" u="none" cap="none" strike="noStrike">
              <a:solidFill>
                <a:schemeClr val="dk2"/>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chemeClr val="dk2"/>
                </a:solidFill>
                <a:latin typeface="Arial"/>
                <a:ea typeface="Arial"/>
                <a:cs typeface="Arial"/>
                <a:sym typeface="Arial"/>
              </a:rPr>
              <a:t>(16740  samples, 17 channels, 100 timepoints)</a:t>
            </a:r>
            <a:endParaRPr b="0" i="0" sz="1100" u="none" cap="none" strike="noStrike">
              <a:solidFill>
                <a:schemeClr val="dk2"/>
              </a:solidFill>
              <a:latin typeface="Arial"/>
              <a:ea typeface="Arial"/>
              <a:cs typeface="Arial"/>
              <a:sym typeface="Arial"/>
            </a:endParaRPr>
          </a:p>
          <a:p>
            <a:pPr indent="-298450" lvl="0" marL="457200" marR="0" rtl="0" algn="l">
              <a:lnSpc>
                <a:spcPct val="115000"/>
              </a:lnSpc>
              <a:spcBef>
                <a:spcPts val="0"/>
              </a:spcBef>
              <a:spcAft>
                <a:spcPts val="0"/>
              </a:spcAft>
              <a:buClr>
                <a:schemeClr val="dk2"/>
              </a:buClr>
              <a:buSzPts val="1100"/>
              <a:buFont typeface="Arial"/>
              <a:buAutoNum type="arabicPeriod"/>
            </a:pPr>
            <a:r>
              <a:rPr b="0" i="0" lang="en" sz="1100" u="none" cap="none" strike="noStrike">
                <a:solidFill>
                  <a:schemeClr val="dk2"/>
                </a:solidFill>
                <a:latin typeface="Arial"/>
                <a:ea typeface="Arial"/>
                <a:cs typeface="Arial"/>
                <a:sym typeface="Arial"/>
              </a:rPr>
              <a:t>Images</a:t>
            </a:r>
            <a:endParaRPr b="0" i="0" sz="1100" u="none" cap="none" strike="noStrike">
              <a:solidFill>
                <a:schemeClr val="dk2"/>
              </a:solidFill>
              <a:latin typeface="Arial"/>
              <a:ea typeface="Arial"/>
              <a:cs typeface="Arial"/>
              <a:sym typeface="Arial"/>
            </a:endParaRPr>
          </a:p>
          <a:p>
            <a:pPr indent="-298450" lvl="0" marL="457200" marR="0" rtl="0" algn="l">
              <a:lnSpc>
                <a:spcPct val="115000"/>
              </a:lnSpc>
              <a:spcBef>
                <a:spcPts val="0"/>
              </a:spcBef>
              <a:spcAft>
                <a:spcPts val="0"/>
              </a:spcAft>
              <a:buClr>
                <a:schemeClr val="dk2"/>
              </a:buClr>
              <a:buSzPts val="1100"/>
              <a:buFont typeface="Arial"/>
              <a:buAutoNum type="arabicPeriod"/>
            </a:pPr>
            <a:r>
              <a:rPr b="0" i="0" lang="en" sz="1100" u="none" cap="none" strike="noStrike">
                <a:solidFill>
                  <a:schemeClr val="dk2"/>
                </a:solidFill>
                <a:latin typeface="Arial"/>
                <a:ea typeface="Arial"/>
                <a:cs typeface="Arial"/>
                <a:sym typeface="Arial"/>
              </a:rPr>
              <a:t>Labels</a:t>
            </a:r>
            <a:endParaRPr b="0" i="0" sz="1100" u="none" cap="none" strike="noStrike">
              <a:solidFill>
                <a:schemeClr val="dk2"/>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100"/>
              <a:buFont typeface="Arial"/>
              <a:buNone/>
            </a:pPr>
            <a:r>
              <a:rPr b="0" i="0" lang="en" sz="1100" u="none" cap="none" strike="noStrike">
                <a:solidFill>
                  <a:schemeClr val="dk2"/>
                </a:solidFill>
                <a:latin typeface="Arial"/>
                <a:ea typeface="Arial"/>
                <a:cs typeface="Arial"/>
                <a:sym typeface="Arial"/>
              </a:rPr>
              <a:t>(Note the same Images(16740) were shown to 10 separate subjects and the EEG signal was recorded.  This is  we have a data of 16740 eeg samples for each of the 10 subjects.)</a:t>
            </a:r>
            <a:br>
              <a:rPr b="0" i="0" lang="en" sz="1100" u="none" cap="none" strike="noStrike">
                <a:solidFill>
                  <a:schemeClr val="dk2"/>
                </a:solidFill>
                <a:latin typeface="Arial"/>
                <a:ea typeface="Arial"/>
                <a:cs typeface="Arial"/>
                <a:sym typeface="Arial"/>
              </a:rPr>
            </a:br>
            <a:endParaRPr b="0" i="0" sz="1100" u="none" cap="none" strike="noStrike">
              <a:solidFill>
                <a:schemeClr val="dk2"/>
              </a:solidFill>
              <a:latin typeface="Arial"/>
              <a:ea typeface="Arial"/>
              <a:cs typeface="Arial"/>
              <a:sym typeface="Arial"/>
            </a:endParaRPr>
          </a:p>
        </p:txBody>
      </p:sp>
      <p:pic>
        <p:nvPicPr>
          <p:cNvPr id="155" name="Google Shape;155;p5"/>
          <p:cNvPicPr preferRelativeResize="0"/>
          <p:nvPr/>
        </p:nvPicPr>
        <p:blipFill rotWithShape="1">
          <a:blip r:embed="rId3">
            <a:alphaModFix/>
          </a:blip>
          <a:srcRect b="0" l="0" r="0" t="0"/>
          <a:stretch/>
        </p:blipFill>
        <p:spPr>
          <a:xfrm>
            <a:off x="1206125" y="2957425"/>
            <a:ext cx="3305975" cy="1861575"/>
          </a:xfrm>
          <a:prstGeom prst="rect">
            <a:avLst/>
          </a:prstGeom>
          <a:noFill/>
          <a:ln>
            <a:noFill/>
          </a:ln>
        </p:spPr>
      </p:pic>
      <p:sp>
        <p:nvSpPr>
          <p:cNvPr id="156" name="Google Shape;156;p5"/>
          <p:cNvSpPr txBox="1"/>
          <p:nvPr/>
        </p:nvSpPr>
        <p:spPr>
          <a:xfrm>
            <a:off x="1859763" y="4750450"/>
            <a:ext cx="17538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Lato"/>
                <a:ea typeface="Lato"/>
                <a:cs typeface="Lato"/>
                <a:sym typeface="Lato"/>
              </a:rPr>
              <a:t>EEG Signal</a:t>
            </a:r>
            <a:endParaRPr b="0" i="0" sz="900" u="none" cap="none" strike="noStrike">
              <a:solidFill>
                <a:schemeClr val="accent1"/>
              </a:solidFill>
              <a:latin typeface="Lato"/>
              <a:ea typeface="Lato"/>
              <a:cs typeface="Lato"/>
              <a:sym typeface="Lato"/>
            </a:endParaRPr>
          </a:p>
        </p:txBody>
      </p:sp>
      <p:pic>
        <p:nvPicPr>
          <p:cNvPr id="157" name="Google Shape;157;p5"/>
          <p:cNvPicPr preferRelativeResize="0"/>
          <p:nvPr/>
        </p:nvPicPr>
        <p:blipFill rotWithShape="1">
          <a:blip r:embed="rId4">
            <a:alphaModFix/>
          </a:blip>
          <a:srcRect b="0" l="0" r="0" t="0"/>
          <a:stretch/>
        </p:blipFill>
        <p:spPr>
          <a:xfrm>
            <a:off x="5487150" y="2957425"/>
            <a:ext cx="1884175" cy="1861575"/>
          </a:xfrm>
          <a:prstGeom prst="rect">
            <a:avLst/>
          </a:prstGeom>
          <a:noFill/>
          <a:ln>
            <a:noFill/>
          </a:ln>
        </p:spPr>
      </p:pic>
      <p:sp>
        <p:nvSpPr>
          <p:cNvPr id="158" name="Google Shape;158;p5"/>
          <p:cNvSpPr txBox="1"/>
          <p:nvPr/>
        </p:nvSpPr>
        <p:spPr>
          <a:xfrm>
            <a:off x="5617513" y="4819000"/>
            <a:ext cx="1753800" cy="2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accent1"/>
                </a:solidFill>
                <a:latin typeface="Lato"/>
                <a:ea typeface="Lato"/>
                <a:cs typeface="Lato"/>
                <a:sym typeface="Lato"/>
              </a:rPr>
              <a:t>Corresponding Image</a:t>
            </a:r>
            <a:endParaRPr b="0" i="0" sz="900" u="none" cap="none" strike="noStrike">
              <a:solidFill>
                <a:schemeClr val="accen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6"/>
          <p:cNvSpPr txBox="1"/>
          <p:nvPr>
            <p:ph type="title"/>
          </p:nvPr>
        </p:nvSpPr>
        <p:spPr>
          <a:xfrm>
            <a:off x="729450" y="63058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Methodology</a:t>
            </a:r>
            <a:endParaRPr/>
          </a:p>
        </p:txBody>
      </p:sp>
      <p:sp>
        <p:nvSpPr>
          <p:cNvPr id="164" name="Google Shape;164;p6"/>
          <p:cNvSpPr txBox="1"/>
          <p:nvPr/>
        </p:nvSpPr>
        <p:spPr>
          <a:xfrm>
            <a:off x="727650" y="1300277"/>
            <a:ext cx="7688700" cy="30297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Lato"/>
              <a:buChar char="●"/>
            </a:pPr>
            <a:r>
              <a:rPr b="0" i="0" lang="en" sz="1600" u="none" cap="none" strike="noStrike">
                <a:solidFill>
                  <a:schemeClr val="dk2"/>
                </a:solidFill>
                <a:latin typeface="Roboto"/>
                <a:ea typeface="Roboto"/>
                <a:cs typeface="Roboto"/>
                <a:sym typeface="Roboto"/>
              </a:rPr>
              <a:t>VAE (Variational Autoencoder)  </a:t>
            </a:r>
            <a:r>
              <a:rPr b="0" i="0" lang="en" sz="1100" u="none" cap="none" strike="noStrike">
                <a:solidFill>
                  <a:srgbClr val="000000"/>
                </a:solidFill>
                <a:latin typeface="Arial"/>
                <a:ea typeface="Arial"/>
                <a:cs typeface="Arial"/>
                <a:sym typeface="Arial"/>
              </a:rPr>
              <a:t>T</a:t>
            </a:r>
            <a:r>
              <a:rPr b="0" i="0" lang="en" sz="1200" u="none" cap="none" strike="noStrike">
                <a:solidFill>
                  <a:srgbClr val="000000"/>
                </a:solidFill>
                <a:latin typeface="Arial"/>
                <a:ea typeface="Arial"/>
                <a:cs typeface="Arial"/>
                <a:sym typeface="Arial"/>
              </a:rPr>
              <a:t>he </a:t>
            </a:r>
            <a:r>
              <a:rPr b="1" i="0" lang="en" sz="1200" u="none" cap="none" strike="noStrike">
                <a:solidFill>
                  <a:srgbClr val="000000"/>
                </a:solidFill>
                <a:latin typeface="Arial"/>
                <a:ea typeface="Arial"/>
                <a:cs typeface="Arial"/>
                <a:sym typeface="Arial"/>
              </a:rPr>
              <a:t>encoder</a:t>
            </a:r>
            <a:r>
              <a:rPr b="0" i="0" lang="en" sz="1200" u="none" cap="none" strike="noStrike">
                <a:solidFill>
                  <a:srgbClr val="000000"/>
                </a:solidFill>
                <a:latin typeface="Arial"/>
                <a:ea typeface="Arial"/>
                <a:cs typeface="Arial"/>
                <a:sym typeface="Arial"/>
              </a:rPr>
              <a:t> learns to represent EEG data as latent vectors (embeddings), while the </a:t>
            </a:r>
            <a:r>
              <a:rPr b="1" i="0" lang="en" sz="1200" u="none" cap="none" strike="noStrike">
                <a:solidFill>
                  <a:srgbClr val="000000"/>
                </a:solidFill>
                <a:latin typeface="Arial"/>
                <a:ea typeface="Arial"/>
                <a:cs typeface="Arial"/>
                <a:sym typeface="Arial"/>
              </a:rPr>
              <a:t>decoder</a:t>
            </a:r>
            <a:r>
              <a:rPr b="0" i="0" lang="en" sz="1200" u="none" cap="none" strike="noStrike">
                <a:solidFill>
                  <a:srgbClr val="000000"/>
                </a:solidFill>
                <a:latin typeface="Arial"/>
                <a:ea typeface="Arial"/>
                <a:cs typeface="Arial"/>
                <a:sym typeface="Arial"/>
              </a:rPr>
              <a:t> reconstructs the original signals. Training minimizes reconstruction loss and KL divergence, ensuring embeddings capture meaningful features. These embeddings will further be used along with text embeddings in Cross-Modal alignment. (trained on DEAP dataset then used)</a:t>
            </a:r>
            <a:endParaRPr b="0" i="0" sz="15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300"/>
              <a:buFont typeface="Arial"/>
              <a:buNone/>
            </a:pPr>
            <a:r>
              <a:t/>
            </a:r>
            <a:endParaRPr b="1" i="0" sz="1300" u="none" cap="none" strike="noStrike">
              <a:solidFill>
                <a:srgbClr val="000000"/>
              </a:solidFill>
              <a:latin typeface="Arial"/>
              <a:ea typeface="Arial"/>
              <a:cs typeface="Arial"/>
              <a:sym typeface="Arial"/>
            </a:endParaRPr>
          </a:p>
        </p:txBody>
      </p:sp>
      <p:pic>
        <p:nvPicPr>
          <p:cNvPr id="165" name="Google Shape;165;p6"/>
          <p:cNvPicPr preferRelativeResize="0"/>
          <p:nvPr/>
        </p:nvPicPr>
        <p:blipFill rotWithShape="1">
          <a:blip r:embed="rId3">
            <a:alphaModFix/>
          </a:blip>
          <a:srcRect b="0" l="0" r="0" t="0"/>
          <a:stretch/>
        </p:blipFill>
        <p:spPr>
          <a:xfrm>
            <a:off x="2517275" y="2417800"/>
            <a:ext cx="3477501" cy="1758051"/>
          </a:xfrm>
          <a:prstGeom prst="rect">
            <a:avLst/>
          </a:prstGeom>
          <a:noFill/>
          <a:ln>
            <a:noFill/>
          </a:ln>
        </p:spPr>
      </p:pic>
      <p:pic>
        <p:nvPicPr>
          <p:cNvPr id="166" name="Google Shape;166;p6"/>
          <p:cNvPicPr preferRelativeResize="0"/>
          <p:nvPr/>
        </p:nvPicPr>
        <p:blipFill rotWithShape="1">
          <a:blip r:embed="rId4">
            <a:alphaModFix/>
          </a:blip>
          <a:srcRect b="0" l="0" r="0" t="0"/>
          <a:stretch/>
        </p:blipFill>
        <p:spPr>
          <a:xfrm>
            <a:off x="1950775" y="4375650"/>
            <a:ext cx="4909554" cy="535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33ce6e44aaf_0_175"/>
          <p:cNvSpPr txBox="1"/>
          <p:nvPr>
            <p:ph type="title"/>
          </p:nvPr>
        </p:nvSpPr>
        <p:spPr>
          <a:xfrm>
            <a:off x="729450" y="630589"/>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Methodology</a:t>
            </a:r>
            <a:endParaRPr/>
          </a:p>
        </p:txBody>
      </p:sp>
      <p:sp>
        <p:nvSpPr>
          <p:cNvPr id="172" name="Google Shape;172;g33ce6e44aaf_0_175"/>
          <p:cNvSpPr txBox="1"/>
          <p:nvPr/>
        </p:nvSpPr>
        <p:spPr>
          <a:xfrm>
            <a:off x="729450" y="1312702"/>
            <a:ext cx="7688700" cy="3029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dk2"/>
                </a:solidFill>
                <a:latin typeface="Roboto"/>
                <a:ea typeface="Roboto"/>
                <a:cs typeface="Roboto"/>
                <a:sym typeface="Roboto"/>
              </a:rPr>
              <a:t>The task is to generate best fit captions for our stable diffusion model.</a:t>
            </a:r>
            <a:endParaRPr b="0" i="0" sz="1400" u="none" cap="none" strike="noStrike">
              <a:solidFill>
                <a:schemeClr val="dk2"/>
              </a:solidFill>
              <a:latin typeface="Roboto"/>
              <a:ea typeface="Roboto"/>
              <a:cs typeface="Roboto"/>
              <a:sym typeface="Roboto"/>
            </a:endParaRPr>
          </a:p>
          <a:p>
            <a:pPr indent="-273050" lvl="0" marL="368300" marR="0" rtl="0" algn="l">
              <a:lnSpc>
                <a:spcPct val="115000"/>
              </a:lnSpc>
              <a:spcBef>
                <a:spcPts val="0"/>
              </a:spcBef>
              <a:spcAft>
                <a:spcPts val="0"/>
              </a:spcAft>
              <a:buClr>
                <a:schemeClr val="dk2"/>
              </a:buClr>
              <a:buSzPts val="1400"/>
              <a:buFont typeface="Lato"/>
              <a:buChar char="●"/>
            </a:pPr>
            <a:r>
              <a:rPr b="0" i="0" lang="en" sz="1600" u="none" cap="none" strike="noStrike">
                <a:solidFill>
                  <a:schemeClr val="dk2"/>
                </a:solidFill>
                <a:latin typeface="Roboto"/>
                <a:ea typeface="Roboto"/>
                <a:cs typeface="Roboto"/>
                <a:sym typeface="Roboto"/>
              </a:rPr>
              <a:t>Fine-Tuning BLIP-2</a:t>
            </a:r>
            <a:r>
              <a:rPr b="0" i="0" lang="en" sz="1400" u="none" cap="none" strike="noStrike">
                <a:solidFill>
                  <a:schemeClr val="dk2"/>
                </a:solidFill>
                <a:latin typeface="Roboto"/>
                <a:ea typeface="Roboto"/>
                <a:cs typeface="Roboto"/>
                <a:sym typeface="Roboto"/>
              </a:rPr>
              <a:t>: </a:t>
            </a:r>
            <a:r>
              <a:rPr b="0" i="0" lang="en" sz="1300" u="none" cap="none" strike="noStrike">
                <a:solidFill>
                  <a:schemeClr val="dk2"/>
                </a:solidFill>
                <a:latin typeface="Arial"/>
                <a:ea typeface="Arial"/>
                <a:cs typeface="Arial"/>
                <a:sym typeface="Arial"/>
              </a:rPr>
              <a:t>Bootstrapping Language - Image Pre training model on our dataset and trying to generate captions which we could give to the stable diffusion model for image reconstruction. </a:t>
            </a:r>
            <a:endParaRPr b="0" i="0" sz="1300" u="none" cap="none" strike="noStrike">
              <a:solidFill>
                <a:schemeClr val="dk2"/>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2"/>
              </a:solidFill>
              <a:latin typeface="Roboto"/>
              <a:ea typeface="Roboto"/>
              <a:cs typeface="Roboto"/>
              <a:sym typeface="Roboto"/>
            </a:endParaRPr>
          </a:p>
        </p:txBody>
      </p:sp>
      <p:pic>
        <p:nvPicPr>
          <p:cNvPr id="173" name="Google Shape;173;g33ce6e44aaf_0_175"/>
          <p:cNvPicPr preferRelativeResize="0"/>
          <p:nvPr/>
        </p:nvPicPr>
        <p:blipFill rotWithShape="1">
          <a:blip r:embed="rId3">
            <a:alphaModFix/>
          </a:blip>
          <a:srcRect b="0" l="0" r="0" t="0"/>
          <a:stretch/>
        </p:blipFill>
        <p:spPr>
          <a:xfrm>
            <a:off x="1085251" y="2571750"/>
            <a:ext cx="2805550" cy="2208100"/>
          </a:xfrm>
          <a:prstGeom prst="rect">
            <a:avLst/>
          </a:prstGeom>
          <a:noFill/>
          <a:ln>
            <a:noFill/>
          </a:ln>
        </p:spPr>
      </p:pic>
      <p:pic>
        <p:nvPicPr>
          <p:cNvPr id="174" name="Google Shape;174;g33ce6e44aaf_0_175"/>
          <p:cNvPicPr preferRelativeResize="0"/>
          <p:nvPr/>
        </p:nvPicPr>
        <p:blipFill rotWithShape="1">
          <a:blip r:embed="rId4">
            <a:alphaModFix/>
          </a:blip>
          <a:srcRect b="0" l="0" r="0" t="0"/>
          <a:stretch/>
        </p:blipFill>
        <p:spPr>
          <a:xfrm>
            <a:off x="3890800" y="3053200"/>
            <a:ext cx="4860025" cy="771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